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0"/>
  </p:notesMasterIdLst>
  <p:sldIdLst>
    <p:sldId id="256" r:id="rId2"/>
    <p:sldId id="276" r:id="rId3"/>
    <p:sldId id="257" r:id="rId4"/>
    <p:sldId id="280" r:id="rId5"/>
    <p:sldId id="281" r:id="rId6"/>
    <p:sldId id="258" r:id="rId7"/>
    <p:sldId id="259" r:id="rId8"/>
    <p:sldId id="260" r:id="rId9"/>
    <p:sldId id="261" r:id="rId10"/>
    <p:sldId id="263" r:id="rId11"/>
    <p:sldId id="264" r:id="rId12"/>
    <p:sldId id="265" r:id="rId13"/>
    <p:sldId id="286" r:id="rId14"/>
    <p:sldId id="285" r:id="rId15"/>
    <p:sldId id="284" r:id="rId16"/>
    <p:sldId id="266" r:id="rId17"/>
    <p:sldId id="267" r:id="rId18"/>
    <p:sldId id="268" r:id="rId19"/>
    <p:sldId id="269" r:id="rId20"/>
    <p:sldId id="270" r:id="rId21"/>
    <p:sldId id="287" r:id="rId22"/>
    <p:sldId id="271" r:id="rId23"/>
    <p:sldId id="288" r:id="rId24"/>
    <p:sldId id="289" r:id="rId25"/>
    <p:sldId id="273" r:id="rId26"/>
    <p:sldId id="274" r:id="rId27"/>
    <p:sldId id="275" r:id="rId28"/>
    <p:sldId id="292" r:id="rId29"/>
    <p:sldId id="291"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7" r:id="rId44"/>
    <p:sldId id="306" r:id="rId45"/>
    <p:sldId id="308" r:id="rId46"/>
    <p:sldId id="309" r:id="rId47"/>
    <p:sldId id="310" r:id="rId48"/>
    <p:sldId id="311" r:id="rId49"/>
    <p:sldId id="312" r:id="rId50"/>
    <p:sldId id="278" r:id="rId51"/>
    <p:sldId id="313" r:id="rId52"/>
    <p:sldId id="315" r:id="rId53"/>
    <p:sldId id="316" r:id="rId54"/>
    <p:sldId id="317" r:id="rId55"/>
    <p:sldId id="318" r:id="rId56"/>
    <p:sldId id="319" r:id="rId57"/>
    <p:sldId id="320" r:id="rId58"/>
    <p:sldId id="321" r:id="rId59"/>
    <p:sldId id="322" r:id="rId60"/>
    <p:sldId id="279" r:id="rId61"/>
    <p:sldId id="324" r:id="rId62"/>
    <p:sldId id="326" r:id="rId63"/>
    <p:sldId id="329" r:id="rId64"/>
    <p:sldId id="332" r:id="rId65"/>
    <p:sldId id="331" r:id="rId66"/>
    <p:sldId id="333" r:id="rId67"/>
    <p:sldId id="334" r:id="rId68"/>
    <p:sldId id="335" r:id="rId69"/>
    <p:sldId id="336" r:id="rId70"/>
    <p:sldId id="341" r:id="rId71"/>
    <p:sldId id="342" r:id="rId72"/>
    <p:sldId id="344" r:id="rId73"/>
    <p:sldId id="345" r:id="rId74"/>
    <p:sldId id="346" r:id="rId75"/>
    <p:sldId id="347" r:id="rId76"/>
    <p:sldId id="348" r:id="rId77"/>
    <p:sldId id="349" r:id="rId78"/>
    <p:sldId id="337" r:id="rId79"/>
    <p:sldId id="338" r:id="rId80"/>
    <p:sldId id="339" r:id="rId81"/>
    <p:sldId id="340" r:id="rId82"/>
    <p:sldId id="350" r:id="rId83"/>
    <p:sldId id="351" r:id="rId84"/>
    <p:sldId id="352" r:id="rId85"/>
    <p:sldId id="353" r:id="rId86"/>
    <p:sldId id="354" r:id="rId87"/>
    <p:sldId id="355" r:id="rId88"/>
    <p:sldId id="356" r:id="rId8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Açık Stil 1 - Vurgu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Açık Stil 1 - Vurgu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Orta Stil 1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24" autoAdjust="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62F069-31BA-4D2D-9F06-4CE5508F3D46}" type="datetimeFigureOut">
              <a:rPr lang="tr-TR" smtClean="0"/>
              <a:t>19.06.2024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531C74-AA79-4DB1-970B-C22AA0274D19}" type="slidenum">
              <a:rPr lang="tr-TR" smtClean="0"/>
              <a:t>‹#›</a:t>
            </a:fld>
            <a:endParaRPr lang="tr-TR"/>
          </a:p>
        </p:txBody>
      </p:sp>
    </p:spTree>
    <p:extLst>
      <p:ext uri="{BB962C8B-B14F-4D97-AF65-F5344CB8AC3E}">
        <p14:creationId xmlns:p14="http://schemas.microsoft.com/office/powerpoint/2010/main" val="98622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800" dirty="0">
                <a:effectLst/>
                <a:latin typeface="Times New Roman" panose="02020603050405020304" pitchFamily="18" charset="0"/>
                <a:ea typeface="Aptos" panose="020B0004020202020204" pitchFamily="34" charset="0"/>
              </a:rPr>
              <a:t>İşlevsellik, Farkındalık, Eylemsellik çerçevesinde oluşturulmuştur.</a:t>
            </a:r>
            <a:endParaRPr lang="tr-TR" dirty="0"/>
          </a:p>
        </p:txBody>
      </p:sp>
      <p:sp>
        <p:nvSpPr>
          <p:cNvPr id="4" name="Slayt Numarası Yer Tutucusu 3"/>
          <p:cNvSpPr>
            <a:spLocks noGrp="1"/>
          </p:cNvSpPr>
          <p:nvPr>
            <p:ph type="sldNum" sz="quarter" idx="5"/>
          </p:nvPr>
        </p:nvSpPr>
        <p:spPr/>
        <p:txBody>
          <a:bodyPr/>
          <a:lstStyle/>
          <a:p>
            <a:fld id="{A4531C74-AA79-4DB1-970B-C22AA0274D19}" type="slidenum">
              <a:rPr lang="tr-TR" smtClean="0"/>
              <a:t>19</a:t>
            </a:fld>
            <a:endParaRPr lang="tr-TR"/>
          </a:p>
        </p:txBody>
      </p:sp>
    </p:spTree>
    <p:extLst>
      <p:ext uri="{BB962C8B-B14F-4D97-AF65-F5344CB8AC3E}">
        <p14:creationId xmlns:p14="http://schemas.microsoft.com/office/powerpoint/2010/main" val="2870228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4531C74-AA79-4DB1-970B-C22AA0274D19}" type="slidenum">
              <a:rPr lang="tr-TR" smtClean="0"/>
              <a:t>40</a:t>
            </a:fld>
            <a:endParaRPr lang="tr-TR"/>
          </a:p>
        </p:txBody>
      </p:sp>
    </p:spTree>
    <p:extLst>
      <p:ext uri="{BB962C8B-B14F-4D97-AF65-F5344CB8AC3E}">
        <p14:creationId xmlns:p14="http://schemas.microsoft.com/office/powerpoint/2010/main" val="3582917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4531C74-AA79-4DB1-970B-C22AA0274D19}" type="slidenum">
              <a:rPr lang="tr-TR" smtClean="0"/>
              <a:t>41</a:t>
            </a:fld>
            <a:endParaRPr lang="tr-TR"/>
          </a:p>
        </p:txBody>
      </p:sp>
    </p:spTree>
    <p:extLst>
      <p:ext uri="{BB962C8B-B14F-4D97-AF65-F5344CB8AC3E}">
        <p14:creationId xmlns:p14="http://schemas.microsoft.com/office/powerpoint/2010/main" val="1300758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4531C74-AA79-4DB1-970B-C22AA0274D19}" type="slidenum">
              <a:rPr lang="tr-TR" smtClean="0"/>
              <a:t>42</a:t>
            </a:fld>
            <a:endParaRPr lang="tr-TR"/>
          </a:p>
        </p:txBody>
      </p:sp>
    </p:spTree>
    <p:extLst>
      <p:ext uri="{BB962C8B-B14F-4D97-AF65-F5344CB8AC3E}">
        <p14:creationId xmlns:p14="http://schemas.microsoft.com/office/powerpoint/2010/main" val="4196675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Eski programda 16 temadan zorunlu 8 temanın seçilmesi gerekiyordu. Yeni programda 8 tema olarak verilmiştir.</a:t>
            </a:r>
          </a:p>
        </p:txBody>
      </p:sp>
      <p:sp>
        <p:nvSpPr>
          <p:cNvPr id="4" name="Slayt Numarası Yer Tutucusu 3"/>
          <p:cNvSpPr>
            <a:spLocks noGrp="1"/>
          </p:cNvSpPr>
          <p:nvPr>
            <p:ph type="sldNum" sz="quarter" idx="5"/>
          </p:nvPr>
        </p:nvSpPr>
        <p:spPr/>
        <p:txBody>
          <a:bodyPr/>
          <a:lstStyle/>
          <a:p>
            <a:fld id="{A4531C74-AA79-4DB1-970B-C22AA0274D19}" type="slidenum">
              <a:rPr lang="tr-TR" smtClean="0"/>
              <a:t>43</a:t>
            </a:fld>
            <a:endParaRPr lang="tr-TR"/>
          </a:p>
        </p:txBody>
      </p:sp>
    </p:spTree>
    <p:extLst>
      <p:ext uri="{BB962C8B-B14F-4D97-AF65-F5344CB8AC3E}">
        <p14:creationId xmlns:p14="http://schemas.microsoft.com/office/powerpoint/2010/main" val="3193140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4531C74-AA79-4DB1-970B-C22AA0274D19}" type="slidenum">
              <a:rPr lang="tr-TR" smtClean="0"/>
              <a:t>44</a:t>
            </a:fld>
            <a:endParaRPr lang="tr-TR"/>
          </a:p>
        </p:txBody>
      </p:sp>
    </p:spTree>
    <p:extLst>
      <p:ext uri="{BB962C8B-B14F-4D97-AF65-F5344CB8AC3E}">
        <p14:creationId xmlns:p14="http://schemas.microsoft.com/office/powerpoint/2010/main" val="3842509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4531C74-AA79-4DB1-970B-C22AA0274D19}" type="slidenum">
              <a:rPr lang="tr-TR" smtClean="0"/>
              <a:t>45</a:t>
            </a:fld>
            <a:endParaRPr lang="tr-TR"/>
          </a:p>
        </p:txBody>
      </p:sp>
    </p:spTree>
    <p:extLst>
      <p:ext uri="{BB962C8B-B14F-4D97-AF65-F5344CB8AC3E}">
        <p14:creationId xmlns:p14="http://schemas.microsoft.com/office/powerpoint/2010/main" val="2181927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4531C74-AA79-4DB1-970B-C22AA0274D19}" type="slidenum">
              <a:rPr lang="tr-TR" smtClean="0"/>
              <a:t>46</a:t>
            </a:fld>
            <a:endParaRPr lang="tr-TR"/>
          </a:p>
        </p:txBody>
      </p:sp>
    </p:spTree>
    <p:extLst>
      <p:ext uri="{BB962C8B-B14F-4D97-AF65-F5344CB8AC3E}">
        <p14:creationId xmlns:p14="http://schemas.microsoft.com/office/powerpoint/2010/main" val="4146501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4531C74-AA79-4DB1-970B-C22AA0274D19}" type="slidenum">
              <a:rPr lang="tr-TR" smtClean="0"/>
              <a:t>47</a:t>
            </a:fld>
            <a:endParaRPr lang="tr-TR"/>
          </a:p>
        </p:txBody>
      </p:sp>
    </p:spTree>
    <p:extLst>
      <p:ext uri="{BB962C8B-B14F-4D97-AF65-F5344CB8AC3E}">
        <p14:creationId xmlns:p14="http://schemas.microsoft.com/office/powerpoint/2010/main" val="3117092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4531C74-AA79-4DB1-970B-C22AA0274D19}" type="slidenum">
              <a:rPr lang="tr-TR" smtClean="0"/>
              <a:t>48</a:t>
            </a:fld>
            <a:endParaRPr lang="tr-TR"/>
          </a:p>
        </p:txBody>
      </p:sp>
    </p:spTree>
    <p:extLst>
      <p:ext uri="{BB962C8B-B14F-4D97-AF65-F5344CB8AC3E}">
        <p14:creationId xmlns:p14="http://schemas.microsoft.com/office/powerpoint/2010/main" val="1919522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4531C74-AA79-4DB1-970B-C22AA0274D19}" type="slidenum">
              <a:rPr lang="tr-TR" smtClean="0"/>
              <a:t>49</a:t>
            </a:fld>
            <a:endParaRPr lang="tr-TR"/>
          </a:p>
        </p:txBody>
      </p:sp>
    </p:spTree>
    <p:extLst>
      <p:ext uri="{BB962C8B-B14F-4D97-AF65-F5344CB8AC3E}">
        <p14:creationId xmlns:p14="http://schemas.microsoft.com/office/powerpoint/2010/main" val="200580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baseline="0" dirty="0">
                <a:solidFill>
                  <a:srgbClr val="000000"/>
                </a:solidFill>
                <a:latin typeface="Barlow Light" panose="00000400000000000000" pitchFamily="2" charset="-94"/>
              </a:rPr>
              <a:t>Türkçe Dersi Öğretim Programı’nda “Ses Esaslı İlk Okuma Yazma Öğretimi” benimsenmiştir. İlk okuma yazma öğretimi tırnaksız dik temel harflerle gerçekleştirilir. </a:t>
            </a:r>
            <a:endParaRPr lang="tr-TR" dirty="0"/>
          </a:p>
          <a:p>
            <a:endParaRPr lang="tr-TR" dirty="0"/>
          </a:p>
        </p:txBody>
      </p:sp>
      <p:sp>
        <p:nvSpPr>
          <p:cNvPr id="4" name="Slayt Numarası Yer Tutucusu 3"/>
          <p:cNvSpPr>
            <a:spLocks noGrp="1"/>
          </p:cNvSpPr>
          <p:nvPr>
            <p:ph type="sldNum" sz="quarter" idx="5"/>
          </p:nvPr>
        </p:nvSpPr>
        <p:spPr/>
        <p:txBody>
          <a:bodyPr/>
          <a:lstStyle/>
          <a:p>
            <a:fld id="{A4531C74-AA79-4DB1-970B-C22AA0274D19}" type="slidenum">
              <a:rPr lang="tr-TR" smtClean="0"/>
              <a:t>32</a:t>
            </a:fld>
            <a:endParaRPr lang="tr-TR"/>
          </a:p>
        </p:txBody>
      </p:sp>
    </p:spTree>
    <p:extLst>
      <p:ext uri="{BB962C8B-B14F-4D97-AF65-F5344CB8AC3E}">
        <p14:creationId xmlns:p14="http://schemas.microsoft.com/office/powerpoint/2010/main" val="1120530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baseline="0" dirty="0">
                <a:solidFill>
                  <a:srgbClr val="000000"/>
                </a:solidFill>
                <a:latin typeface="Barlow Light" panose="00000400000000000000" pitchFamily="2" charset="-94"/>
              </a:rPr>
              <a:t>Türkçe Dersi Öğretim Programı’nda “Ses Esaslı İlk Okuma Yazma Öğretimi” benimsenmiştir. İlk okuma yazma öğretimi tırnaksız dik temel harflerle gerçekleştirilir. </a:t>
            </a:r>
            <a:endParaRPr lang="tr-TR" dirty="0"/>
          </a:p>
          <a:p>
            <a:endParaRPr lang="tr-TR" dirty="0"/>
          </a:p>
        </p:txBody>
      </p:sp>
      <p:sp>
        <p:nvSpPr>
          <p:cNvPr id="4" name="Slayt Numarası Yer Tutucusu 3"/>
          <p:cNvSpPr>
            <a:spLocks noGrp="1"/>
          </p:cNvSpPr>
          <p:nvPr>
            <p:ph type="sldNum" sz="quarter" idx="5"/>
          </p:nvPr>
        </p:nvSpPr>
        <p:spPr/>
        <p:txBody>
          <a:bodyPr/>
          <a:lstStyle/>
          <a:p>
            <a:fld id="{A4531C74-AA79-4DB1-970B-C22AA0274D19}" type="slidenum">
              <a:rPr lang="tr-TR" smtClean="0"/>
              <a:t>33</a:t>
            </a:fld>
            <a:endParaRPr lang="tr-TR"/>
          </a:p>
        </p:txBody>
      </p:sp>
    </p:spTree>
    <p:extLst>
      <p:ext uri="{BB962C8B-B14F-4D97-AF65-F5344CB8AC3E}">
        <p14:creationId xmlns:p14="http://schemas.microsoft.com/office/powerpoint/2010/main" val="1486195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baseline="0" dirty="0">
                <a:solidFill>
                  <a:srgbClr val="000000"/>
                </a:solidFill>
                <a:latin typeface="Barlow Light" panose="00000400000000000000" pitchFamily="2" charset="-94"/>
              </a:rPr>
              <a:t>Türkçe Dersi Öğretim Programı’nda “Ses Esaslı İlk Okuma Yazma Öğretimi” benimsenmiştir. İlk okuma yazma öğretimi tırnaksız dik temel harflerle gerçekleştirilir. </a:t>
            </a:r>
            <a:endParaRPr lang="tr-TR" dirty="0"/>
          </a:p>
          <a:p>
            <a:endParaRPr lang="tr-TR" dirty="0"/>
          </a:p>
        </p:txBody>
      </p:sp>
      <p:sp>
        <p:nvSpPr>
          <p:cNvPr id="4" name="Slayt Numarası Yer Tutucusu 3"/>
          <p:cNvSpPr>
            <a:spLocks noGrp="1"/>
          </p:cNvSpPr>
          <p:nvPr>
            <p:ph type="sldNum" sz="quarter" idx="5"/>
          </p:nvPr>
        </p:nvSpPr>
        <p:spPr/>
        <p:txBody>
          <a:bodyPr/>
          <a:lstStyle/>
          <a:p>
            <a:fld id="{A4531C74-AA79-4DB1-970B-C22AA0274D19}" type="slidenum">
              <a:rPr lang="tr-TR" smtClean="0"/>
              <a:t>34</a:t>
            </a:fld>
            <a:endParaRPr lang="tr-TR"/>
          </a:p>
        </p:txBody>
      </p:sp>
    </p:spTree>
    <p:extLst>
      <p:ext uri="{BB962C8B-B14F-4D97-AF65-F5344CB8AC3E}">
        <p14:creationId xmlns:p14="http://schemas.microsoft.com/office/powerpoint/2010/main" val="1462876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baseline="0" dirty="0">
                <a:solidFill>
                  <a:srgbClr val="000000"/>
                </a:solidFill>
                <a:latin typeface="Barlow Light" panose="00000400000000000000" pitchFamily="2" charset="-94"/>
              </a:rPr>
              <a:t>Türkçe Dersi Öğretim Programı’nda “Ses Esaslı İlk Okuma Yazma Öğretimi” benimsenmiştir. İlk okuma yazma öğretimi tırnaksız dik temel harflerle gerçekleştirilir. </a:t>
            </a:r>
            <a:endParaRPr lang="tr-TR" dirty="0"/>
          </a:p>
          <a:p>
            <a:endParaRPr lang="tr-TR" dirty="0"/>
          </a:p>
        </p:txBody>
      </p:sp>
      <p:sp>
        <p:nvSpPr>
          <p:cNvPr id="4" name="Slayt Numarası Yer Tutucusu 3"/>
          <p:cNvSpPr>
            <a:spLocks noGrp="1"/>
          </p:cNvSpPr>
          <p:nvPr>
            <p:ph type="sldNum" sz="quarter" idx="5"/>
          </p:nvPr>
        </p:nvSpPr>
        <p:spPr/>
        <p:txBody>
          <a:bodyPr/>
          <a:lstStyle/>
          <a:p>
            <a:fld id="{A4531C74-AA79-4DB1-970B-C22AA0274D19}" type="slidenum">
              <a:rPr lang="tr-TR" smtClean="0"/>
              <a:t>35</a:t>
            </a:fld>
            <a:endParaRPr lang="tr-TR"/>
          </a:p>
        </p:txBody>
      </p:sp>
    </p:spTree>
    <p:extLst>
      <p:ext uri="{BB962C8B-B14F-4D97-AF65-F5344CB8AC3E}">
        <p14:creationId xmlns:p14="http://schemas.microsoft.com/office/powerpoint/2010/main" val="1573927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4531C74-AA79-4DB1-970B-C22AA0274D19}" type="slidenum">
              <a:rPr lang="tr-TR" smtClean="0"/>
              <a:t>36</a:t>
            </a:fld>
            <a:endParaRPr lang="tr-TR"/>
          </a:p>
        </p:txBody>
      </p:sp>
    </p:spTree>
    <p:extLst>
      <p:ext uri="{BB962C8B-B14F-4D97-AF65-F5344CB8AC3E}">
        <p14:creationId xmlns:p14="http://schemas.microsoft.com/office/powerpoint/2010/main" val="96830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4531C74-AA79-4DB1-970B-C22AA0274D19}" type="slidenum">
              <a:rPr lang="tr-TR" smtClean="0"/>
              <a:t>37</a:t>
            </a:fld>
            <a:endParaRPr lang="tr-TR"/>
          </a:p>
        </p:txBody>
      </p:sp>
    </p:spTree>
    <p:extLst>
      <p:ext uri="{BB962C8B-B14F-4D97-AF65-F5344CB8AC3E}">
        <p14:creationId xmlns:p14="http://schemas.microsoft.com/office/powerpoint/2010/main" val="1995294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4531C74-AA79-4DB1-970B-C22AA0274D19}" type="slidenum">
              <a:rPr lang="tr-TR" smtClean="0"/>
              <a:t>38</a:t>
            </a:fld>
            <a:endParaRPr lang="tr-TR"/>
          </a:p>
        </p:txBody>
      </p:sp>
    </p:spTree>
    <p:extLst>
      <p:ext uri="{BB962C8B-B14F-4D97-AF65-F5344CB8AC3E}">
        <p14:creationId xmlns:p14="http://schemas.microsoft.com/office/powerpoint/2010/main" val="3186515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4531C74-AA79-4DB1-970B-C22AA0274D19}" type="slidenum">
              <a:rPr lang="tr-TR" smtClean="0"/>
              <a:t>39</a:t>
            </a:fld>
            <a:endParaRPr lang="tr-TR"/>
          </a:p>
        </p:txBody>
      </p:sp>
    </p:spTree>
    <p:extLst>
      <p:ext uri="{BB962C8B-B14F-4D97-AF65-F5344CB8AC3E}">
        <p14:creationId xmlns:p14="http://schemas.microsoft.com/office/powerpoint/2010/main" val="1012429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EDEA2907-A350-4D08-AC03-2FE54C408E1E}" type="datetimeFigureOut">
              <a:rPr lang="tr-TR" smtClean="0"/>
              <a:t>19.06.2024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EEB3DDE-C3D4-4039-8D1A-340CDFBFDD40}" type="slidenum">
              <a:rPr lang="tr-TR" smtClean="0"/>
              <a:t>‹#›</a:t>
            </a:fld>
            <a:endParaRPr lang="tr-TR"/>
          </a:p>
        </p:txBody>
      </p:sp>
    </p:spTree>
    <p:extLst>
      <p:ext uri="{BB962C8B-B14F-4D97-AF65-F5344CB8AC3E}">
        <p14:creationId xmlns:p14="http://schemas.microsoft.com/office/powerpoint/2010/main" val="1690788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DEA2907-A350-4D08-AC03-2FE54C408E1E}" type="datetimeFigureOut">
              <a:rPr lang="tr-TR" smtClean="0"/>
              <a:t>19.06.2024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EEB3DDE-C3D4-4039-8D1A-340CDFBFDD40}" type="slidenum">
              <a:rPr lang="tr-TR" smtClean="0"/>
              <a:t>‹#›</a:t>
            </a:fld>
            <a:endParaRPr lang="tr-TR"/>
          </a:p>
        </p:txBody>
      </p:sp>
    </p:spTree>
    <p:extLst>
      <p:ext uri="{BB962C8B-B14F-4D97-AF65-F5344CB8AC3E}">
        <p14:creationId xmlns:p14="http://schemas.microsoft.com/office/powerpoint/2010/main" val="445431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DEA2907-A350-4D08-AC03-2FE54C408E1E}" type="datetimeFigureOut">
              <a:rPr lang="tr-TR" smtClean="0"/>
              <a:t>19.06.2024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EEB3DDE-C3D4-4039-8D1A-340CDFBFDD40}"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66497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DEA2907-A350-4D08-AC03-2FE54C408E1E}" type="datetimeFigureOut">
              <a:rPr lang="tr-TR" smtClean="0"/>
              <a:t>19.06.2024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EEB3DDE-C3D4-4039-8D1A-340CDFBFDD40}" type="slidenum">
              <a:rPr lang="tr-TR" smtClean="0"/>
              <a:t>‹#›</a:t>
            </a:fld>
            <a:endParaRPr lang="tr-TR"/>
          </a:p>
        </p:txBody>
      </p:sp>
    </p:spTree>
    <p:extLst>
      <p:ext uri="{BB962C8B-B14F-4D97-AF65-F5344CB8AC3E}">
        <p14:creationId xmlns:p14="http://schemas.microsoft.com/office/powerpoint/2010/main" val="2157588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DEA2907-A350-4D08-AC03-2FE54C408E1E}" type="datetimeFigureOut">
              <a:rPr lang="tr-TR" smtClean="0"/>
              <a:t>19.06.2024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EEB3DDE-C3D4-4039-8D1A-340CDFBFDD40}"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16085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DEA2907-A350-4D08-AC03-2FE54C408E1E}" type="datetimeFigureOut">
              <a:rPr lang="tr-TR" smtClean="0"/>
              <a:t>19.06.2024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EEB3DDE-C3D4-4039-8D1A-340CDFBFDD40}" type="slidenum">
              <a:rPr lang="tr-TR" smtClean="0"/>
              <a:t>‹#›</a:t>
            </a:fld>
            <a:endParaRPr lang="tr-TR"/>
          </a:p>
        </p:txBody>
      </p:sp>
    </p:spTree>
    <p:extLst>
      <p:ext uri="{BB962C8B-B14F-4D97-AF65-F5344CB8AC3E}">
        <p14:creationId xmlns:p14="http://schemas.microsoft.com/office/powerpoint/2010/main" val="2134445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DEA2907-A350-4D08-AC03-2FE54C408E1E}" type="datetimeFigureOut">
              <a:rPr lang="tr-TR" smtClean="0"/>
              <a:t>19.06.2024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EEB3DDE-C3D4-4039-8D1A-340CDFBFDD40}" type="slidenum">
              <a:rPr lang="tr-TR" smtClean="0"/>
              <a:t>‹#›</a:t>
            </a:fld>
            <a:endParaRPr lang="tr-TR"/>
          </a:p>
        </p:txBody>
      </p:sp>
    </p:spTree>
    <p:extLst>
      <p:ext uri="{BB962C8B-B14F-4D97-AF65-F5344CB8AC3E}">
        <p14:creationId xmlns:p14="http://schemas.microsoft.com/office/powerpoint/2010/main" val="704557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DEA2907-A350-4D08-AC03-2FE54C408E1E}" type="datetimeFigureOut">
              <a:rPr lang="tr-TR" smtClean="0"/>
              <a:t>19.06.2024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EEB3DDE-C3D4-4039-8D1A-340CDFBFDD40}" type="slidenum">
              <a:rPr lang="tr-TR" smtClean="0"/>
              <a:t>‹#›</a:t>
            </a:fld>
            <a:endParaRPr lang="tr-TR"/>
          </a:p>
        </p:txBody>
      </p:sp>
    </p:spTree>
    <p:extLst>
      <p:ext uri="{BB962C8B-B14F-4D97-AF65-F5344CB8AC3E}">
        <p14:creationId xmlns:p14="http://schemas.microsoft.com/office/powerpoint/2010/main" val="2999129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DEA2907-A350-4D08-AC03-2FE54C408E1E}" type="datetimeFigureOut">
              <a:rPr lang="tr-TR" smtClean="0"/>
              <a:t>19.06.2024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EEB3DDE-C3D4-4039-8D1A-340CDFBFDD40}" type="slidenum">
              <a:rPr lang="tr-TR" smtClean="0"/>
              <a:t>‹#›</a:t>
            </a:fld>
            <a:endParaRPr lang="tr-TR"/>
          </a:p>
        </p:txBody>
      </p:sp>
    </p:spTree>
    <p:extLst>
      <p:ext uri="{BB962C8B-B14F-4D97-AF65-F5344CB8AC3E}">
        <p14:creationId xmlns:p14="http://schemas.microsoft.com/office/powerpoint/2010/main" val="2649290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DEA2907-A350-4D08-AC03-2FE54C408E1E}" type="datetimeFigureOut">
              <a:rPr lang="tr-TR" smtClean="0"/>
              <a:t>19.06.2024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EEB3DDE-C3D4-4039-8D1A-340CDFBFDD40}" type="slidenum">
              <a:rPr lang="tr-TR" smtClean="0"/>
              <a:t>‹#›</a:t>
            </a:fld>
            <a:endParaRPr lang="tr-TR"/>
          </a:p>
        </p:txBody>
      </p:sp>
    </p:spTree>
    <p:extLst>
      <p:ext uri="{BB962C8B-B14F-4D97-AF65-F5344CB8AC3E}">
        <p14:creationId xmlns:p14="http://schemas.microsoft.com/office/powerpoint/2010/main" val="497796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DEA2907-A350-4D08-AC03-2FE54C408E1E}" type="datetimeFigureOut">
              <a:rPr lang="tr-TR" smtClean="0"/>
              <a:t>19.06.2024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EEB3DDE-C3D4-4039-8D1A-340CDFBFDD40}" type="slidenum">
              <a:rPr lang="tr-TR" smtClean="0"/>
              <a:t>‹#›</a:t>
            </a:fld>
            <a:endParaRPr lang="tr-TR"/>
          </a:p>
        </p:txBody>
      </p:sp>
    </p:spTree>
    <p:extLst>
      <p:ext uri="{BB962C8B-B14F-4D97-AF65-F5344CB8AC3E}">
        <p14:creationId xmlns:p14="http://schemas.microsoft.com/office/powerpoint/2010/main" val="160006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DEA2907-A350-4D08-AC03-2FE54C408E1E}" type="datetimeFigureOut">
              <a:rPr lang="tr-TR" smtClean="0"/>
              <a:t>19.06.2024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EEB3DDE-C3D4-4039-8D1A-340CDFBFDD40}" type="slidenum">
              <a:rPr lang="tr-TR" smtClean="0"/>
              <a:t>‹#›</a:t>
            </a:fld>
            <a:endParaRPr lang="tr-TR"/>
          </a:p>
        </p:txBody>
      </p:sp>
    </p:spTree>
    <p:extLst>
      <p:ext uri="{BB962C8B-B14F-4D97-AF65-F5344CB8AC3E}">
        <p14:creationId xmlns:p14="http://schemas.microsoft.com/office/powerpoint/2010/main" val="112163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DEA2907-A350-4D08-AC03-2FE54C408E1E}" type="datetimeFigureOut">
              <a:rPr lang="tr-TR" smtClean="0"/>
              <a:t>19.06.2024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EEB3DDE-C3D4-4039-8D1A-340CDFBFDD40}" type="slidenum">
              <a:rPr lang="tr-TR" smtClean="0"/>
              <a:t>‹#›</a:t>
            </a:fld>
            <a:endParaRPr lang="tr-TR"/>
          </a:p>
        </p:txBody>
      </p:sp>
    </p:spTree>
    <p:extLst>
      <p:ext uri="{BB962C8B-B14F-4D97-AF65-F5344CB8AC3E}">
        <p14:creationId xmlns:p14="http://schemas.microsoft.com/office/powerpoint/2010/main" val="3788234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EA2907-A350-4D08-AC03-2FE54C408E1E}" type="datetimeFigureOut">
              <a:rPr lang="tr-TR" smtClean="0"/>
              <a:t>19.06.2024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EEB3DDE-C3D4-4039-8D1A-340CDFBFDD40}" type="slidenum">
              <a:rPr lang="tr-TR" smtClean="0"/>
              <a:t>‹#›</a:t>
            </a:fld>
            <a:endParaRPr lang="tr-TR"/>
          </a:p>
        </p:txBody>
      </p:sp>
    </p:spTree>
    <p:extLst>
      <p:ext uri="{BB962C8B-B14F-4D97-AF65-F5344CB8AC3E}">
        <p14:creationId xmlns:p14="http://schemas.microsoft.com/office/powerpoint/2010/main" val="349289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DEA2907-A350-4D08-AC03-2FE54C408E1E}" type="datetimeFigureOut">
              <a:rPr lang="tr-TR" smtClean="0"/>
              <a:t>19.06.2024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EEB3DDE-C3D4-4039-8D1A-340CDFBFDD40}" type="slidenum">
              <a:rPr lang="tr-TR" smtClean="0"/>
              <a:t>‹#›</a:t>
            </a:fld>
            <a:endParaRPr lang="tr-TR"/>
          </a:p>
        </p:txBody>
      </p:sp>
    </p:spTree>
    <p:extLst>
      <p:ext uri="{BB962C8B-B14F-4D97-AF65-F5344CB8AC3E}">
        <p14:creationId xmlns:p14="http://schemas.microsoft.com/office/powerpoint/2010/main" val="2224536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DEA2907-A350-4D08-AC03-2FE54C408E1E}" type="datetimeFigureOut">
              <a:rPr lang="tr-TR" smtClean="0"/>
              <a:t>19.06.2024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EEB3DDE-C3D4-4039-8D1A-340CDFBFDD40}" type="slidenum">
              <a:rPr lang="tr-TR" smtClean="0"/>
              <a:t>‹#›</a:t>
            </a:fld>
            <a:endParaRPr lang="tr-TR"/>
          </a:p>
        </p:txBody>
      </p:sp>
    </p:spTree>
    <p:extLst>
      <p:ext uri="{BB962C8B-B14F-4D97-AF65-F5344CB8AC3E}">
        <p14:creationId xmlns:p14="http://schemas.microsoft.com/office/powerpoint/2010/main" val="2181574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DEA2907-A350-4D08-AC03-2FE54C408E1E}" type="datetimeFigureOut">
              <a:rPr lang="tr-TR" smtClean="0"/>
              <a:t>19.06.2024</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EEB3DDE-C3D4-4039-8D1A-340CDFBFDD40}" type="slidenum">
              <a:rPr lang="tr-TR" smtClean="0"/>
              <a:t>‹#›</a:t>
            </a:fld>
            <a:endParaRPr lang="tr-TR"/>
          </a:p>
        </p:txBody>
      </p:sp>
    </p:spTree>
    <p:extLst>
      <p:ext uri="{BB962C8B-B14F-4D97-AF65-F5344CB8AC3E}">
        <p14:creationId xmlns:p14="http://schemas.microsoft.com/office/powerpoint/2010/main" val="38720600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38913D-230A-B845-8741-DBE436A88EBF}"/>
              </a:ext>
            </a:extLst>
          </p:cNvPr>
          <p:cNvSpPr>
            <a:spLocks noGrp="1"/>
          </p:cNvSpPr>
          <p:nvPr>
            <p:ph type="ctrTitle"/>
          </p:nvPr>
        </p:nvSpPr>
        <p:spPr/>
        <p:txBody>
          <a:bodyPr>
            <a:normAutofit fontScale="90000"/>
          </a:bodyPr>
          <a:lstStyle/>
          <a:p>
            <a:r>
              <a:rPr lang="tr-TR" dirty="0" smtClean="0">
                <a:solidFill>
                  <a:srgbClr val="FF0000"/>
                </a:solidFill>
              </a:rPr>
              <a:t>ALTINDAĞ </a:t>
            </a:r>
            <a:br>
              <a:rPr lang="tr-TR" dirty="0" smtClean="0">
                <a:solidFill>
                  <a:srgbClr val="FF0000"/>
                </a:solidFill>
              </a:rPr>
            </a:br>
            <a:r>
              <a:rPr lang="tr-TR" dirty="0" smtClean="0">
                <a:solidFill>
                  <a:srgbClr val="FF0000"/>
                </a:solidFill>
              </a:rPr>
              <a:t>GÜLPINAR </a:t>
            </a:r>
            <a:r>
              <a:rPr lang="tr-TR" dirty="0" smtClean="0">
                <a:solidFill>
                  <a:srgbClr val="FF0000"/>
                </a:solidFill>
              </a:rPr>
              <a:t>Ş.F.K. İLKOKULU MÜDÜRLÜĞÜ</a:t>
            </a:r>
            <a:endParaRPr lang="tr-TR" dirty="0">
              <a:solidFill>
                <a:srgbClr val="FF0000"/>
              </a:solidFill>
            </a:endParaRPr>
          </a:p>
        </p:txBody>
      </p:sp>
      <p:sp>
        <p:nvSpPr>
          <p:cNvPr id="3" name="Alt Başlık 2">
            <a:extLst>
              <a:ext uri="{FF2B5EF4-FFF2-40B4-BE49-F238E27FC236}">
                <a16:creationId xmlns:a16="http://schemas.microsoft.com/office/drawing/2014/main" id="{D181B0F8-6521-BF90-45DF-8BB52CC0C155}"/>
              </a:ext>
            </a:extLst>
          </p:cNvPr>
          <p:cNvSpPr>
            <a:spLocks noGrp="1"/>
          </p:cNvSpPr>
          <p:nvPr>
            <p:ph type="subTitle" idx="1"/>
          </p:nvPr>
        </p:nvSpPr>
        <p:spPr/>
        <p:txBody>
          <a:bodyPr>
            <a:noAutofit/>
          </a:bodyPr>
          <a:lstStyle/>
          <a:p>
            <a:r>
              <a:rPr lang="tr-TR" sz="3200" b="1" dirty="0"/>
              <a:t>TÜRKİYE YÜZYILI MAARİF MODELİ</a:t>
            </a:r>
          </a:p>
          <a:p>
            <a:r>
              <a:rPr lang="tr-TR" sz="3200" b="1" dirty="0"/>
              <a:t>2024</a:t>
            </a:r>
          </a:p>
          <a:p>
            <a:r>
              <a:rPr lang="tr-TR" sz="3200" b="1" dirty="0"/>
              <a:t>İLKOKUL ÖĞRETİM PROGRAMLARI </a:t>
            </a:r>
          </a:p>
        </p:txBody>
      </p:sp>
    </p:spTree>
    <p:extLst>
      <p:ext uri="{BB962C8B-B14F-4D97-AF65-F5344CB8AC3E}">
        <p14:creationId xmlns:p14="http://schemas.microsoft.com/office/powerpoint/2010/main" val="2172013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358644-6F3F-13FF-8549-3A08F5239584}"/>
              </a:ext>
            </a:extLst>
          </p:cNvPr>
          <p:cNvSpPr>
            <a:spLocks noGrp="1"/>
          </p:cNvSpPr>
          <p:nvPr>
            <p:ph type="title"/>
          </p:nvPr>
        </p:nvSpPr>
        <p:spPr/>
        <p:txBody>
          <a:bodyPr/>
          <a:lstStyle/>
          <a:p>
            <a:r>
              <a:rPr lang="tr-TR" dirty="0"/>
              <a:t>ÖĞRENME ÇIKTILARI ÇERÇEVESİ</a:t>
            </a:r>
          </a:p>
        </p:txBody>
      </p:sp>
      <p:sp>
        <p:nvSpPr>
          <p:cNvPr id="3" name="İçerik Yer Tutucusu 2">
            <a:extLst>
              <a:ext uri="{FF2B5EF4-FFF2-40B4-BE49-F238E27FC236}">
                <a16:creationId xmlns:a16="http://schemas.microsoft.com/office/drawing/2014/main" id="{BB07DCA3-36CF-41FB-4A7E-2E5CAC282944}"/>
              </a:ext>
            </a:extLst>
          </p:cNvPr>
          <p:cNvSpPr>
            <a:spLocks noGrp="1"/>
          </p:cNvSpPr>
          <p:nvPr>
            <p:ph idx="1"/>
          </p:nvPr>
        </p:nvSpPr>
        <p:spPr/>
        <p:txBody>
          <a:bodyPr/>
          <a:lstStyle/>
          <a:p>
            <a:pPr marL="0" indent="0">
              <a:buNone/>
            </a:pPr>
            <a:r>
              <a:rPr lang="tr-TR" dirty="0"/>
              <a:t>Fiziksel Beceriler</a:t>
            </a:r>
          </a:p>
          <a:p>
            <a:pPr marL="0" indent="0" algn="just">
              <a:lnSpc>
                <a:spcPct val="150000"/>
              </a:lnSpc>
              <a:buNone/>
            </a:pPr>
            <a:r>
              <a:rPr lang="tr-TR" sz="2400" dirty="0">
                <a:latin typeface="Times New Roman" panose="02020603050405020304" pitchFamily="18" charset="0"/>
                <a:cs typeface="Times New Roman" panose="02020603050405020304" pitchFamily="18" charset="0"/>
              </a:rPr>
              <a:t>F</a:t>
            </a:r>
            <a:r>
              <a:rPr lang="tr-TR" sz="2400" b="0" i="0" u="none" strike="noStrike" baseline="0" dirty="0">
                <a:latin typeface="Times New Roman" panose="02020603050405020304" pitchFamily="18" charset="0"/>
                <a:cs typeface="Times New Roman" panose="02020603050405020304" pitchFamily="18" charset="0"/>
              </a:rPr>
              <a:t>iziksel beceriler, Türkiye Yüzyılı Maarif Modelinde bağlantısal ve bütüncül bir anlayışla tanımlanmış; kavramsal beceriler sosyal-duygusal öğrenme becerileri, değerler ve eğilimlerle etkileşim içinde ele alınmıştır.</a:t>
            </a:r>
            <a:endParaRPr lang="tr-T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0078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358644-6F3F-13FF-8549-3A08F5239584}"/>
              </a:ext>
            </a:extLst>
          </p:cNvPr>
          <p:cNvSpPr>
            <a:spLocks noGrp="1"/>
          </p:cNvSpPr>
          <p:nvPr>
            <p:ph type="title"/>
          </p:nvPr>
        </p:nvSpPr>
        <p:spPr/>
        <p:txBody>
          <a:bodyPr/>
          <a:lstStyle/>
          <a:p>
            <a:r>
              <a:rPr lang="tr-TR" dirty="0"/>
              <a:t>ÖĞRENME ÇIKTILARI ÇERÇEVESİ</a:t>
            </a:r>
          </a:p>
        </p:txBody>
      </p:sp>
      <p:sp>
        <p:nvSpPr>
          <p:cNvPr id="3" name="İçerik Yer Tutucusu 2">
            <a:extLst>
              <a:ext uri="{FF2B5EF4-FFF2-40B4-BE49-F238E27FC236}">
                <a16:creationId xmlns:a16="http://schemas.microsoft.com/office/drawing/2014/main" id="{BB07DCA3-36CF-41FB-4A7E-2E5CAC282944}"/>
              </a:ext>
            </a:extLst>
          </p:cNvPr>
          <p:cNvSpPr>
            <a:spLocks noGrp="1"/>
          </p:cNvSpPr>
          <p:nvPr>
            <p:ph idx="1"/>
          </p:nvPr>
        </p:nvSpPr>
        <p:spPr/>
        <p:txBody>
          <a:bodyPr>
            <a:normAutofit fontScale="92500"/>
          </a:bodyPr>
          <a:lstStyle/>
          <a:p>
            <a:pPr marL="0" indent="0">
              <a:buNone/>
            </a:pPr>
            <a:r>
              <a:rPr lang="tr-TR" dirty="0"/>
              <a:t>Eğilimler</a:t>
            </a:r>
          </a:p>
          <a:p>
            <a:pPr marL="342900" lvl="0" indent="-342900">
              <a:lnSpc>
                <a:spcPct val="150000"/>
              </a:lnSpc>
              <a:buFont typeface="Symbol" panose="05050102010706020507" pitchFamily="18" charset="2"/>
              <a:buChar char=""/>
            </a:pPr>
            <a:r>
              <a:rPr lang="tr-TR" sz="2000" b="1" i="1" kern="100" dirty="0">
                <a:effectLst/>
                <a:latin typeface="Times New Roman" panose="02020603050405020304" pitchFamily="18" charset="0"/>
                <a:ea typeface="Aptos" panose="020B0004020202020204" pitchFamily="34" charset="0"/>
                <a:cs typeface="Times New Roman" panose="02020603050405020304" pitchFamily="18" charset="0"/>
              </a:rPr>
              <a:t>Benlik Eğilimleri</a:t>
            </a: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 (i) merak, (ii) bağımsızlık, (iii) azim ve kararlılık, (iv) öz yeterlilik/kendine inanma ve (v) öz güven/kendine güvenme</a:t>
            </a:r>
          </a:p>
          <a:p>
            <a:pPr marL="342900" lvl="0" indent="-342900" algn="just">
              <a:lnSpc>
                <a:spcPct val="150000"/>
              </a:lnSpc>
              <a:buFont typeface="Symbol" panose="05050102010706020507" pitchFamily="18" charset="2"/>
              <a:buChar char=""/>
            </a:pPr>
            <a:r>
              <a:rPr lang="tr-TR" sz="2000" b="1" i="1" kern="100" dirty="0">
                <a:effectLst/>
                <a:latin typeface="Times New Roman" panose="02020603050405020304" pitchFamily="18" charset="0"/>
                <a:ea typeface="Aptos" panose="020B0004020202020204" pitchFamily="34" charset="0"/>
                <a:cs typeface="Times New Roman" panose="02020603050405020304" pitchFamily="18" charset="0"/>
              </a:rPr>
              <a:t>Sosyal Eğilimler</a:t>
            </a: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 i) empati, (ii) sorumluluk, (iii) girişkenlik, (iv) güven ve (v) </a:t>
            </a:r>
            <a:r>
              <a:rPr lang="tr-TR" sz="2000" kern="100" dirty="0" err="1">
                <a:effectLst/>
                <a:latin typeface="Times New Roman" panose="02020603050405020304" pitchFamily="18" charset="0"/>
                <a:ea typeface="Aptos" panose="020B0004020202020204" pitchFamily="34" charset="0"/>
                <a:cs typeface="Times New Roman" panose="02020603050405020304" pitchFamily="18" charset="0"/>
              </a:rPr>
              <a:t>oyunseverlik</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tr-TR" sz="2000" b="1" i="1" kern="100" dirty="0">
                <a:effectLst/>
                <a:latin typeface="Times New Roman" panose="02020603050405020304" pitchFamily="18" charset="0"/>
                <a:ea typeface="Aptos" panose="020B0004020202020204" pitchFamily="34" charset="0"/>
                <a:cs typeface="Times New Roman" panose="02020603050405020304" pitchFamily="18" charset="0"/>
              </a:rPr>
              <a:t>Entelektüel Eğilimler</a:t>
            </a: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 i) uzmanlaşma, (ii) odaklanma, (iii) yaratıcılık, (iv) gerçeği arama, (v) açık fikirlilik, (vi) </a:t>
            </a:r>
            <a:r>
              <a:rPr lang="tr-TR" sz="2000" kern="100" dirty="0" err="1">
                <a:effectLst/>
                <a:latin typeface="Times New Roman" panose="02020603050405020304" pitchFamily="18" charset="0"/>
                <a:ea typeface="Aptos" panose="020B0004020202020204" pitchFamily="34" charset="0"/>
                <a:cs typeface="Times New Roman" panose="02020603050405020304" pitchFamily="18" charset="0"/>
              </a:rPr>
              <a:t>analitiklik</a:t>
            </a: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 (vii) sistematik olma, (viii) merak ettiği soruları sorma, (ix) şüphe duyma, (x) eleştirel bakma ve (xi) özgün düşünme</a:t>
            </a:r>
          </a:p>
          <a:p>
            <a:pPr marL="0" indent="0">
              <a:buNone/>
            </a:pPr>
            <a:endParaRPr lang="tr-TR" dirty="0"/>
          </a:p>
        </p:txBody>
      </p:sp>
    </p:spTree>
    <p:extLst>
      <p:ext uri="{BB962C8B-B14F-4D97-AF65-F5344CB8AC3E}">
        <p14:creationId xmlns:p14="http://schemas.microsoft.com/office/powerpoint/2010/main" val="3138677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358644-6F3F-13FF-8549-3A08F5239584}"/>
              </a:ext>
            </a:extLst>
          </p:cNvPr>
          <p:cNvSpPr>
            <a:spLocks noGrp="1"/>
          </p:cNvSpPr>
          <p:nvPr>
            <p:ph type="title"/>
          </p:nvPr>
        </p:nvSpPr>
        <p:spPr/>
        <p:txBody>
          <a:bodyPr/>
          <a:lstStyle/>
          <a:p>
            <a:r>
              <a:rPr lang="tr-TR" dirty="0"/>
              <a:t>ÖĞRENME ÇIKTILARI ÇERÇEVESİ</a:t>
            </a:r>
          </a:p>
        </p:txBody>
      </p:sp>
      <p:sp>
        <p:nvSpPr>
          <p:cNvPr id="3" name="İçerik Yer Tutucusu 2">
            <a:extLst>
              <a:ext uri="{FF2B5EF4-FFF2-40B4-BE49-F238E27FC236}">
                <a16:creationId xmlns:a16="http://schemas.microsoft.com/office/drawing/2014/main" id="{BB07DCA3-36CF-41FB-4A7E-2E5CAC282944}"/>
              </a:ext>
            </a:extLst>
          </p:cNvPr>
          <p:cNvSpPr>
            <a:spLocks noGrp="1"/>
          </p:cNvSpPr>
          <p:nvPr>
            <p:ph idx="1"/>
          </p:nvPr>
        </p:nvSpPr>
        <p:spPr/>
        <p:txBody>
          <a:bodyPr/>
          <a:lstStyle/>
          <a:p>
            <a:pPr marL="0" indent="0">
              <a:buNone/>
            </a:pPr>
            <a:r>
              <a:rPr lang="tr-TR" b="1" dirty="0"/>
              <a:t>Türkçe Alan Becerileri: </a:t>
            </a:r>
          </a:p>
          <a:p>
            <a:r>
              <a:rPr lang="tr-TR" dirty="0"/>
              <a:t>Dinleme/izleme becerileri</a:t>
            </a:r>
          </a:p>
          <a:p>
            <a:r>
              <a:rPr lang="tr-TR" dirty="0"/>
              <a:t>Okuma becerileri</a:t>
            </a:r>
          </a:p>
          <a:p>
            <a:r>
              <a:rPr lang="tr-TR" dirty="0"/>
              <a:t>Yazma becerileri</a:t>
            </a:r>
          </a:p>
          <a:p>
            <a:r>
              <a:rPr lang="tr-TR" dirty="0"/>
              <a:t>Konuşma becerileri</a:t>
            </a:r>
          </a:p>
        </p:txBody>
      </p:sp>
    </p:spTree>
    <p:extLst>
      <p:ext uri="{BB962C8B-B14F-4D97-AF65-F5344CB8AC3E}">
        <p14:creationId xmlns:p14="http://schemas.microsoft.com/office/powerpoint/2010/main" val="2334390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358644-6F3F-13FF-8549-3A08F5239584}"/>
              </a:ext>
            </a:extLst>
          </p:cNvPr>
          <p:cNvSpPr>
            <a:spLocks noGrp="1"/>
          </p:cNvSpPr>
          <p:nvPr>
            <p:ph type="title"/>
          </p:nvPr>
        </p:nvSpPr>
        <p:spPr/>
        <p:txBody>
          <a:bodyPr/>
          <a:lstStyle/>
          <a:p>
            <a:r>
              <a:rPr lang="tr-TR" dirty="0"/>
              <a:t>ÖĞRENME ÇIKTILARI ÇERÇEVESİ</a:t>
            </a:r>
          </a:p>
        </p:txBody>
      </p:sp>
      <p:sp>
        <p:nvSpPr>
          <p:cNvPr id="3" name="İçerik Yer Tutucusu 2">
            <a:extLst>
              <a:ext uri="{FF2B5EF4-FFF2-40B4-BE49-F238E27FC236}">
                <a16:creationId xmlns:a16="http://schemas.microsoft.com/office/drawing/2014/main" id="{BB07DCA3-36CF-41FB-4A7E-2E5CAC282944}"/>
              </a:ext>
            </a:extLst>
          </p:cNvPr>
          <p:cNvSpPr>
            <a:spLocks noGrp="1"/>
          </p:cNvSpPr>
          <p:nvPr>
            <p:ph idx="1"/>
          </p:nvPr>
        </p:nvSpPr>
        <p:spPr/>
        <p:txBody>
          <a:bodyPr/>
          <a:lstStyle/>
          <a:p>
            <a:pPr marL="0" indent="0">
              <a:buNone/>
            </a:pPr>
            <a:r>
              <a:rPr lang="tr-TR" b="1" dirty="0"/>
              <a:t>Matematik Alan Becerileri:</a:t>
            </a:r>
          </a:p>
          <a:p>
            <a:pPr marL="514350" indent="-514350">
              <a:buFont typeface="+mj-lt"/>
              <a:buAutoNum type="arabicPeriod"/>
            </a:pPr>
            <a:r>
              <a:rPr lang="tr-TR" dirty="0"/>
              <a:t>Matematiksel Muhakeme Becerisi,</a:t>
            </a:r>
          </a:p>
          <a:p>
            <a:pPr marL="514350" indent="-514350">
              <a:buFont typeface="+mj-lt"/>
              <a:buAutoNum type="arabicPeriod"/>
            </a:pPr>
            <a:r>
              <a:rPr lang="tr-TR" dirty="0"/>
              <a:t>Matematiksel Problem Çözme Becerisi,</a:t>
            </a:r>
          </a:p>
          <a:p>
            <a:pPr marL="514350" indent="-514350">
              <a:buFont typeface="+mj-lt"/>
              <a:buAutoNum type="arabicPeriod"/>
            </a:pPr>
            <a:r>
              <a:rPr lang="tr-TR" dirty="0"/>
              <a:t>Matematiksel Temsil Becerisi,</a:t>
            </a:r>
          </a:p>
          <a:p>
            <a:pPr marL="514350" indent="-514350">
              <a:buFont typeface="+mj-lt"/>
              <a:buAutoNum type="arabicPeriod"/>
            </a:pPr>
            <a:r>
              <a:rPr lang="tr-TR" dirty="0"/>
              <a:t>Veri ile Çalışma ve Veriye Dayalı Karar Verme Becerisi,</a:t>
            </a:r>
          </a:p>
          <a:p>
            <a:pPr marL="514350" indent="-514350">
              <a:buFont typeface="+mj-lt"/>
              <a:buAutoNum type="arabicPeriod"/>
            </a:pPr>
            <a:r>
              <a:rPr lang="tr-TR" dirty="0"/>
              <a:t>Matematiksel Araç ve Teknoloji ile Çalışma Becerisi</a:t>
            </a:r>
          </a:p>
        </p:txBody>
      </p:sp>
    </p:spTree>
    <p:extLst>
      <p:ext uri="{BB962C8B-B14F-4D97-AF65-F5344CB8AC3E}">
        <p14:creationId xmlns:p14="http://schemas.microsoft.com/office/powerpoint/2010/main" val="631524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358644-6F3F-13FF-8549-3A08F5239584}"/>
              </a:ext>
            </a:extLst>
          </p:cNvPr>
          <p:cNvSpPr>
            <a:spLocks noGrp="1"/>
          </p:cNvSpPr>
          <p:nvPr>
            <p:ph type="title"/>
          </p:nvPr>
        </p:nvSpPr>
        <p:spPr/>
        <p:txBody>
          <a:bodyPr/>
          <a:lstStyle/>
          <a:p>
            <a:r>
              <a:rPr lang="tr-TR" dirty="0"/>
              <a:t>ÖĞRENME ÇIKTILARI ÇERÇEVESİ</a:t>
            </a:r>
          </a:p>
        </p:txBody>
      </p:sp>
      <p:sp>
        <p:nvSpPr>
          <p:cNvPr id="3" name="İçerik Yer Tutucusu 2">
            <a:extLst>
              <a:ext uri="{FF2B5EF4-FFF2-40B4-BE49-F238E27FC236}">
                <a16:creationId xmlns:a16="http://schemas.microsoft.com/office/drawing/2014/main" id="{BB07DCA3-36CF-41FB-4A7E-2E5CAC282944}"/>
              </a:ext>
            </a:extLst>
          </p:cNvPr>
          <p:cNvSpPr>
            <a:spLocks noGrp="1"/>
          </p:cNvSpPr>
          <p:nvPr>
            <p:ph idx="1"/>
          </p:nvPr>
        </p:nvSpPr>
        <p:spPr/>
        <p:txBody>
          <a:bodyPr numCol="2">
            <a:normAutofit/>
          </a:bodyPr>
          <a:lstStyle/>
          <a:p>
            <a:pPr marL="0" indent="0">
              <a:buNone/>
            </a:pPr>
            <a:r>
              <a:rPr lang="tr-TR" b="1" dirty="0"/>
              <a:t>Fen Bilimleri Alan Becerileri:</a:t>
            </a:r>
          </a:p>
          <a:p>
            <a:pPr marL="514350" indent="-514350">
              <a:buFont typeface="+mj-lt"/>
              <a:buAutoNum type="arabicPeriod"/>
            </a:pPr>
            <a:r>
              <a:rPr lang="tr-TR" dirty="0"/>
              <a:t>Bilimsel Gözlem Becerisi,</a:t>
            </a:r>
          </a:p>
          <a:p>
            <a:pPr marL="514350" indent="-514350">
              <a:buFont typeface="+mj-lt"/>
              <a:buAutoNum type="arabicPeriod"/>
            </a:pPr>
            <a:r>
              <a:rPr lang="tr-TR" dirty="0"/>
              <a:t>Sınıflandırma Becerisi,</a:t>
            </a:r>
          </a:p>
          <a:p>
            <a:pPr marL="514350" indent="-514350">
              <a:buFont typeface="+mj-lt"/>
              <a:buAutoNum type="arabicPeriod"/>
            </a:pPr>
            <a:r>
              <a:rPr lang="tr-TR" dirty="0"/>
              <a:t>Bilimsel Gözleme Dayalı Tahmin Becerisi,</a:t>
            </a:r>
          </a:p>
          <a:p>
            <a:pPr marL="514350" indent="-514350">
              <a:buFont typeface="+mj-lt"/>
              <a:buAutoNum type="arabicPeriod"/>
            </a:pPr>
            <a:r>
              <a:rPr lang="tr-TR" dirty="0"/>
              <a:t>Bilimsel Veriye Dayalı Tahmin Becerisi,</a:t>
            </a:r>
          </a:p>
          <a:p>
            <a:pPr marL="514350" indent="-514350">
              <a:buFont typeface="+mj-lt"/>
              <a:buAutoNum type="arabicPeriod"/>
            </a:pPr>
            <a:r>
              <a:rPr lang="tr-TR" dirty="0"/>
              <a:t>Operasyonel Tanımlama Becerisi,</a:t>
            </a:r>
          </a:p>
          <a:p>
            <a:pPr marL="514350" indent="-514350">
              <a:buFont typeface="+mj-lt"/>
              <a:buAutoNum type="arabicPeriod"/>
            </a:pPr>
            <a:r>
              <a:rPr lang="tr-TR" dirty="0"/>
              <a:t>Hipotez Oluşturma Becerisi,</a:t>
            </a:r>
          </a:p>
          <a:p>
            <a:pPr marL="514350" indent="-514350">
              <a:buFont typeface="+mj-lt"/>
              <a:buAutoNum type="arabicPeriod"/>
            </a:pPr>
            <a:endParaRPr lang="tr-TR" dirty="0"/>
          </a:p>
          <a:p>
            <a:pPr marL="514350" indent="-514350">
              <a:buFont typeface="+mj-lt"/>
              <a:buAutoNum type="arabicPeriod"/>
            </a:pPr>
            <a:endParaRPr lang="tr-TR" dirty="0"/>
          </a:p>
          <a:p>
            <a:pPr marL="514350" indent="-514350">
              <a:buFont typeface="+mj-lt"/>
              <a:buAutoNum type="arabicPeriod"/>
            </a:pPr>
            <a:r>
              <a:rPr lang="tr-TR" dirty="0"/>
              <a:t> Deney Yapma Becerisi, </a:t>
            </a:r>
          </a:p>
          <a:p>
            <a:pPr marL="514350" indent="-514350">
              <a:buFont typeface="+mj-lt"/>
              <a:buAutoNum type="arabicPeriod"/>
            </a:pPr>
            <a:r>
              <a:rPr lang="tr-TR" dirty="0"/>
              <a:t>Bilimsel Çıkarım Yapma Becerisi,</a:t>
            </a:r>
          </a:p>
          <a:p>
            <a:pPr marL="514350" indent="-514350">
              <a:buFont typeface="+mj-lt"/>
              <a:buAutoNum type="arabicPeriod"/>
            </a:pPr>
            <a:r>
              <a:rPr lang="tr-TR" dirty="0"/>
              <a:t>Bilimsel Model Oluşturma Becerisi,</a:t>
            </a:r>
          </a:p>
          <a:p>
            <a:pPr marL="514350" indent="-514350">
              <a:buFont typeface="+mj-lt"/>
              <a:buAutoNum type="arabicPeriod"/>
            </a:pPr>
            <a:r>
              <a:rPr lang="tr-TR" dirty="0"/>
              <a:t>Tümevarımsal Dayalı Akıl Yürütme Becerisi,</a:t>
            </a:r>
          </a:p>
          <a:p>
            <a:pPr marL="514350" indent="-514350">
              <a:buFont typeface="+mj-lt"/>
              <a:buAutoNum type="arabicPeriod"/>
            </a:pPr>
            <a:r>
              <a:rPr lang="tr-TR" dirty="0"/>
              <a:t>Tümdengelimsel Akıl Yürütme Becerisi,</a:t>
            </a:r>
          </a:p>
          <a:p>
            <a:pPr marL="514350" indent="-514350">
              <a:buFont typeface="+mj-lt"/>
              <a:buAutoNum type="arabicPeriod"/>
            </a:pPr>
            <a:r>
              <a:rPr lang="tr-TR" dirty="0"/>
              <a:t>Kanıt Kullanma Becerisi,</a:t>
            </a:r>
          </a:p>
          <a:p>
            <a:pPr marL="514350" indent="-514350">
              <a:buFont typeface="+mj-lt"/>
              <a:buAutoNum type="arabicPeriod"/>
            </a:pPr>
            <a:r>
              <a:rPr lang="tr-TR" dirty="0"/>
              <a:t>Bilimsel Sorgulama Becerisi</a:t>
            </a:r>
          </a:p>
        </p:txBody>
      </p:sp>
    </p:spTree>
    <p:extLst>
      <p:ext uri="{BB962C8B-B14F-4D97-AF65-F5344CB8AC3E}">
        <p14:creationId xmlns:p14="http://schemas.microsoft.com/office/powerpoint/2010/main" val="3731180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358644-6F3F-13FF-8549-3A08F5239584}"/>
              </a:ext>
            </a:extLst>
          </p:cNvPr>
          <p:cNvSpPr>
            <a:spLocks noGrp="1"/>
          </p:cNvSpPr>
          <p:nvPr>
            <p:ph type="title"/>
          </p:nvPr>
        </p:nvSpPr>
        <p:spPr/>
        <p:txBody>
          <a:bodyPr/>
          <a:lstStyle/>
          <a:p>
            <a:r>
              <a:rPr lang="tr-TR" dirty="0"/>
              <a:t>ÖĞRENME ÇIKTILARI ÇERÇEVESİ</a:t>
            </a:r>
          </a:p>
        </p:txBody>
      </p:sp>
      <p:sp>
        <p:nvSpPr>
          <p:cNvPr id="3" name="İçerik Yer Tutucusu 2">
            <a:extLst>
              <a:ext uri="{FF2B5EF4-FFF2-40B4-BE49-F238E27FC236}">
                <a16:creationId xmlns:a16="http://schemas.microsoft.com/office/drawing/2014/main" id="{BB07DCA3-36CF-41FB-4A7E-2E5CAC282944}"/>
              </a:ext>
            </a:extLst>
          </p:cNvPr>
          <p:cNvSpPr>
            <a:spLocks noGrp="1"/>
          </p:cNvSpPr>
          <p:nvPr>
            <p:ph idx="1"/>
          </p:nvPr>
        </p:nvSpPr>
        <p:spPr>
          <a:xfrm>
            <a:off x="838200" y="1319238"/>
            <a:ext cx="10515600" cy="371450"/>
          </a:xfrm>
        </p:spPr>
        <p:txBody>
          <a:bodyPr numCol="2">
            <a:normAutofit/>
          </a:bodyPr>
          <a:lstStyle/>
          <a:p>
            <a:pPr marL="0" indent="0">
              <a:buNone/>
            </a:pPr>
            <a:r>
              <a:rPr lang="tr-TR" b="1" dirty="0"/>
              <a:t>Sosyal Bilgiler Alan Becerileri</a:t>
            </a:r>
          </a:p>
          <a:p>
            <a:pPr marL="0" indent="0">
              <a:buNone/>
            </a:pPr>
            <a:endParaRPr lang="tr-TR" dirty="0"/>
          </a:p>
        </p:txBody>
      </p:sp>
      <p:sp>
        <p:nvSpPr>
          <p:cNvPr id="4" name="İçerik Yer Tutucusu 2">
            <a:extLst>
              <a:ext uri="{FF2B5EF4-FFF2-40B4-BE49-F238E27FC236}">
                <a16:creationId xmlns:a16="http://schemas.microsoft.com/office/drawing/2014/main" id="{E175CACD-DC02-F51B-7951-01913E94B5E5}"/>
              </a:ext>
            </a:extLst>
          </p:cNvPr>
          <p:cNvSpPr txBox="1">
            <a:spLocks/>
          </p:cNvSpPr>
          <p:nvPr/>
        </p:nvSpPr>
        <p:spPr>
          <a:xfrm>
            <a:off x="838200" y="1709869"/>
            <a:ext cx="10515600" cy="4351338"/>
          </a:xfrm>
          <a:prstGeom prst="rect">
            <a:avLst/>
          </a:prstGeom>
        </p:spPr>
        <p:txBody>
          <a:bodyPr vert="horz" lIns="91440" tIns="45720" rIns="91440" bIns="45720" numCol="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tr-TR" sz="2000" dirty="0">
                <a:latin typeface="Times New Roman" panose="02020603050405020304" pitchFamily="18" charset="0"/>
                <a:ea typeface="Aptos" panose="020B0004020202020204" pitchFamily="34" charset="0"/>
              </a:rPr>
              <a:t>Zamanı Algılama ve Kronolojik Düşünme Becerisi,</a:t>
            </a:r>
          </a:p>
          <a:p>
            <a:pPr marL="342900" indent="-342900">
              <a:buFont typeface="+mj-lt"/>
              <a:buAutoNum type="arabicPeriod"/>
            </a:pPr>
            <a:r>
              <a:rPr lang="tr-TR" sz="2000" dirty="0">
                <a:latin typeface="Times New Roman" panose="02020603050405020304" pitchFamily="18" charset="0"/>
                <a:ea typeface="Aptos" panose="020B0004020202020204" pitchFamily="34" charset="0"/>
              </a:rPr>
              <a:t>Kanıta Dayalı Sorgulama ve Araştırma Becerisi,</a:t>
            </a:r>
          </a:p>
          <a:p>
            <a:pPr marL="342900" indent="-342900">
              <a:buFont typeface="+mj-lt"/>
              <a:buAutoNum type="arabicPeriod"/>
            </a:pPr>
            <a:r>
              <a:rPr lang="tr-TR" sz="2000" dirty="0">
                <a:latin typeface="Times New Roman" panose="02020603050405020304" pitchFamily="18" charset="0"/>
                <a:ea typeface="Aptos" panose="020B0004020202020204" pitchFamily="34" charset="0"/>
              </a:rPr>
              <a:t>Tarihsel Empati Becerisi,</a:t>
            </a:r>
          </a:p>
          <a:p>
            <a:pPr marL="342900" indent="-342900">
              <a:buFont typeface="+mj-lt"/>
              <a:buAutoNum type="arabicPeriod"/>
            </a:pPr>
            <a:r>
              <a:rPr lang="tr-TR" sz="2000" dirty="0">
                <a:latin typeface="Times New Roman" panose="02020603050405020304" pitchFamily="18" charset="0"/>
                <a:ea typeface="Aptos" panose="020B0004020202020204" pitchFamily="34" charset="0"/>
              </a:rPr>
              <a:t>Değişim ve Sürekliliği Algılama Becerisi,</a:t>
            </a:r>
          </a:p>
          <a:p>
            <a:pPr marL="342900" indent="-342900">
              <a:buFont typeface="+mj-lt"/>
              <a:buAutoNum type="arabicPeriod"/>
            </a:pPr>
            <a:r>
              <a:rPr lang="tr-TR" sz="2000" dirty="0">
                <a:latin typeface="Times New Roman" panose="02020603050405020304" pitchFamily="18" charset="0"/>
                <a:ea typeface="Aptos" panose="020B0004020202020204" pitchFamily="34" charset="0"/>
              </a:rPr>
              <a:t>Sosyal Katılım Becerisi,</a:t>
            </a:r>
          </a:p>
          <a:p>
            <a:pPr marL="342900" indent="-342900">
              <a:buFont typeface="+mj-lt"/>
              <a:buAutoNum type="arabicPeriod"/>
            </a:pPr>
            <a:r>
              <a:rPr lang="tr-TR" sz="2000" dirty="0">
                <a:latin typeface="Times New Roman" panose="02020603050405020304" pitchFamily="18" charset="0"/>
                <a:ea typeface="Aptos" panose="020B0004020202020204" pitchFamily="34" charset="0"/>
              </a:rPr>
              <a:t>Girişimcilik Becerisi,</a:t>
            </a:r>
          </a:p>
          <a:p>
            <a:pPr marL="342900" indent="-342900">
              <a:buFont typeface="+mj-lt"/>
              <a:buAutoNum type="arabicPeriod"/>
            </a:pPr>
            <a:r>
              <a:rPr lang="tr-TR" sz="2000" dirty="0">
                <a:latin typeface="Times New Roman" panose="02020603050405020304" pitchFamily="18" charset="0"/>
                <a:ea typeface="Aptos" panose="020B0004020202020204" pitchFamily="34" charset="0"/>
              </a:rPr>
              <a:t>Mekânsal Düşünme Becerisi,</a:t>
            </a:r>
          </a:p>
          <a:p>
            <a:pPr marL="342900" indent="-342900">
              <a:buFont typeface="+mj-lt"/>
              <a:buAutoNum type="arabicPeriod"/>
            </a:pPr>
            <a:r>
              <a:rPr lang="tr-TR" sz="2000" dirty="0">
                <a:latin typeface="Times New Roman" panose="02020603050405020304" pitchFamily="18" charset="0"/>
                <a:ea typeface="Aptos" panose="020B0004020202020204" pitchFamily="34" charset="0"/>
              </a:rPr>
              <a:t>Coğrafi Sorgulama Becerisi,</a:t>
            </a:r>
          </a:p>
          <a:p>
            <a:pPr marL="342900" indent="-342900">
              <a:buFont typeface="+mj-lt"/>
              <a:buAutoNum type="arabicPeriod"/>
            </a:pPr>
            <a:r>
              <a:rPr lang="tr-TR" sz="2000" dirty="0">
                <a:latin typeface="Times New Roman" panose="02020603050405020304" pitchFamily="18" charset="0"/>
                <a:ea typeface="Aptos" panose="020B0004020202020204" pitchFamily="34" charset="0"/>
              </a:rPr>
              <a:t>Coğrafi Gözlem ve Saha Çalışması Becerisi,</a:t>
            </a:r>
          </a:p>
          <a:p>
            <a:pPr marL="342900" indent="-342900">
              <a:buFont typeface="+mj-lt"/>
              <a:buAutoNum type="arabicPeriod"/>
            </a:pPr>
            <a:r>
              <a:rPr lang="tr-TR" sz="2000" dirty="0">
                <a:latin typeface="Times New Roman" panose="02020603050405020304" pitchFamily="18" charset="0"/>
                <a:ea typeface="Aptos" panose="020B0004020202020204" pitchFamily="34" charset="0"/>
              </a:rPr>
              <a:t> Harita Becerisi,</a:t>
            </a:r>
          </a:p>
          <a:p>
            <a:pPr marL="342900" indent="-342900">
              <a:buFont typeface="+mj-lt"/>
              <a:buAutoNum type="arabicPeriod"/>
            </a:pPr>
            <a:r>
              <a:rPr lang="tr-TR" sz="2000" dirty="0">
                <a:latin typeface="Times New Roman" panose="02020603050405020304" pitchFamily="18" charset="0"/>
                <a:ea typeface="Aptos" panose="020B0004020202020204" pitchFamily="34" charset="0"/>
              </a:rPr>
              <a:t> Tablo, Grafik, Şekil ve/veya Diyagram Becerisi,</a:t>
            </a:r>
          </a:p>
          <a:p>
            <a:pPr marL="342900" indent="-342900">
              <a:buFont typeface="+mj-lt"/>
              <a:buAutoNum type="arabicPeriod"/>
            </a:pPr>
            <a:r>
              <a:rPr lang="tr-TR" sz="2000" dirty="0">
                <a:latin typeface="Times New Roman" panose="02020603050405020304" pitchFamily="18" charset="0"/>
                <a:ea typeface="Aptos" panose="020B0004020202020204" pitchFamily="34" charset="0"/>
              </a:rPr>
              <a:t>Mantıksal Muhakeme Becerisi,</a:t>
            </a:r>
          </a:p>
          <a:p>
            <a:pPr marL="342900" indent="-342900">
              <a:buFont typeface="+mj-lt"/>
              <a:buAutoNum type="arabicPeriod"/>
            </a:pPr>
            <a:r>
              <a:rPr lang="tr-TR" sz="2000" dirty="0">
                <a:latin typeface="Times New Roman" panose="02020603050405020304" pitchFamily="18" charset="0"/>
                <a:ea typeface="Aptos" panose="020B0004020202020204" pitchFamily="34" charset="0"/>
              </a:rPr>
              <a:t>Felsefi Sorgulama Becerisi,</a:t>
            </a:r>
          </a:p>
          <a:p>
            <a:pPr marL="342900" indent="-342900">
              <a:buFont typeface="+mj-lt"/>
              <a:buAutoNum type="arabicPeriod"/>
            </a:pPr>
            <a:r>
              <a:rPr lang="tr-TR" sz="2000" dirty="0">
                <a:latin typeface="Times New Roman" panose="02020603050405020304" pitchFamily="18" charset="0"/>
                <a:ea typeface="Aptos" panose="020B0004020202020204" pitchFamily="34" charset="0"/>
              </a:rPr>
              <a:t>Felsefi Muhakeme Becerisi,</a:t>
            </a:r>
          </a:p>
          <a:p>
            <a:pPr marL="342900" indent="-342900">
              <a:buFont typeface="+mj-lt"/>
              <a:buAutoNum type="arabicPeriod"/>
            </a:pPr>
            <a:r>
              <a:rPr lang="tr-TR" sz="2000" dirty="0">
                <a:latin typeface="Times New Roman" panose="02020603050405020304" pitchFamily="18" charset="0"/>
                <a:ea typeface="Aptos" panose="020B0004020202020204" pitchFamily="34" charset="0"/>
              </a:rPr>
              <a:t>Felsefi Düşünce Ortaya Koyma Becerisi,</a:t>
            </a:r>
          </a:p>
          <a:p>
            <a:pPr marL="342900" indent="-342900">
              <a:buFont typeface="+mj-lt"/>
              <a:buAutoNum type="arabicPeriod"/>
            </a:pPr>
            <a:r>
              <a:rPr lang="tr-TR" sz="2000" dirty="0">
                <a:latin typeface="Times New Roman" panose="02020603050405020304" pitchFamily="18" charset="0"/>
                <a:ea typeface="Aptos" panose="020B0004020202020204" pitchFamily="34" charset="0"/>
              </a:rPr>
              <a:t>Eleştirel Sosyolojik Düşünme Becerisi,</a:t>
            </a:r>
          </a:p>
          <a:p>
            <a:pPr marL="342900" indent="-342900">
              <a:buFont typeface="+mj-lt"/>
              <a:buAutoNum type="arabicPeriod"/>
            </a:pPr>
            <a:r>
              <a:rPr lang="tr-TR" sz="1800" dirty="0">
                <a:effectLst/>
                <a:latin typeface="Times New Roman" panose="02020603050405020304" pitchFamily="18" charset="0"/>
                <a:ea typeface="Aptos" panose="020B0004020202020204" pitchFamily="34" charset="0"/>
              </a:rPr>
              <a:t>Tarihsel Sorun Analizi ve Karar Verme Becerisi</a:t>
            </a:r>
            <a:endParaRPr lang="tr-TR" sz="2000" dirty="0">
              <a:latin typeface="Times New Roman" panose="02020603050405020304" pitchFamily="18" charset="0"/>
              <a:ea typeface="Aptos" panose="020B0004020202020204" pitchFamily="34" charset="0"/>
            </a:endParaRPr>
          </a:p>
        </p:txBody>
      </p:sp>
    </p:spTree>
    <p:extLst>
      <p:ext uri="{BB962C8B-B14F-4D97-AF65-F5344CB8AC3E}">
        <p14:creationId xmlns:p14="http://schemas.microsoft.com/office/powerpoint/2010/main" val="1504817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02CC7D-14E4-B44F-3633-25C984B3C8B7}"/>
              </a:ext>
            </a:extLst>
          </p:cNvPr>
          <p:cNvSpPr>
            <a:spLocks noGrp="1"/>
          </p:cNvSpPr>
          <p:nvPr>
            <p:ph type="title"/>
          </p:nvPr>
        </p:nvSpPr>
        <p:spPr/>
        <p:txBody>
          <a:bodyPr/>
          <a:lstStyle/>
          <a:p>
            <a:r>
              <a:rPr lang="tr-TR" dirty="0"/>
              <a:t>PROGRAMLAR ARASI BİLEŞENLER</a:t>
            </a:r>
          </a:p>
        </p:txBody>
      </p:sp>
      <p:sp>
        <p:nvSpPr>
          <p:cNvPr id="3" name="İçerik Yer Tutucusu 2">
            <a:extLst>
              <a:ext uri="{FF2B5EF4-FFF2-40B4-BE49-F238E27FC236}">
                <a16:creationId xmlns:a16="http://schemas.microsoft.com/office/drawing/2014/main" id="{5FEEB32D-CF0E-8BF3-56FE-CC2753885496}"/>
              </a:ext>
            </a:extLst>
          </p:cNvPr>
          <p:cNvSpPr>
            <a:spLocks noGrp="1"/>
          </p:cNvSpPr>
          <p:nvPr>
            <p:ph idx="1"/>
          </p:nvPr>
        </p:nvSpPr>
        <p:spPr/>
        <p:txBody>
          <a:bodyPr>
            <a:normAutofit/>
          </a:bodyPr>
          <a:lstStyle/>
          <a:p>
            <a:pPr marL="0" indent="0">
              <a:lnSpc>
                <a:spcPct val="150000"/>
              </a:lnSpc>
              <a:buNone/>
            </a:pPr>
            <a:r>
              <a:rPr lang="tr-TR" dirty="0"/>
              <a:t>Gelişim sürecinin tamamlayıcı ve bütüncül yönünü yansıtan sosyal-duygusal öğrenme becerilerinin gelişimi; toplumun millî ve manevi değerlerinin öğrenciler tarafından içselleştirilmesi; her yaştan insanın sahip olması gereken sistem okuryazarlığı bağlamında farklı okuryazarlık becerilerinin kazandırılması programlar arası bileşenlerin temel hedefleridir.</a:t>
            </a:r>
          </a:p>
        </p:txBody>
      </p:sp>
    </p:spTree>
    <p:extLst>
      <p:ext uri="{BB962C8B-B14F-4D97-AF65-F5344CB8AC3E}">
        <p14:creationId xmlns:p14="http://schemas.microsoft.com/office/powerpoint/2010/main" val="3995626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02CC7D-14E4-B44F-3633-25C984B3C8B7}"/>
              </a:ext>
            </a:extLst>
          </p:cNvPr>
          <p:cNvSpPr>
            <a:spLocks noGrp="1"/>
          </p:cNvSpPr>
          <p:nvPr>
            <p:ph type="title"/>
          </p:nvPr>
        </p:nvSpPr>
        <p:spPr/>
        <p:txBody>
          <a:bodyPr/>
          <a:lstStyle/>
          <a:p>
            <a:r>
              <a:rPr lang="tr-TR" dirty="0"/>
              <a:t>PROGRAMLAR ARASI BİLEŞENLER</a:t>
            </a:r>
          </a:p>
        </p:txBody>
      </p:sp>
      <p:sp>
        <p:nvSpPr>
          <p:cNvPr id="3" name="İçerik Yer Tutucusu 2">
            <a:extLst>
              <a:ext uri="{FF2B5EF4-FFF2-40B4-BE49-F238E27FC236}">
                <a16:creationId xmlns:a16="http://schemas.microsoft.com/office/drawing/2014/main" id="{5FEEB32D-CF0E-8BF3-56FE-CC2753885496}"/>
              </a:ext>
            </a:extLst>
          </p:cNvPr>
          <p:cNvSpPr>
            <a:spLocks noGrp="1"/>
          </p:cNvSpPr>
          <p:nvPr>
            <p:ph idx="1"/>
          </p:nvPr>
        </p:nvSpPr>
        <p:spPr/>
        <p:txBody>
          <a:bodyPr>
            <a:normAutofit lnSpcReduction="10000"/>
          </a:bodyPr>
          <a:lstStyle/>
          <a:p>
            <a:pPr marL="0" indent="0">
              <a:buNone/>
            </a:pPr>
            <a:r>
              <a:rPr lang="tr-TR" b="1" dirty="0"/>
              <a:t>Sosyal-Duygusal Öğrenme Becerileri</a:t>
            </a:r>
          </a:p>
          <a:p>
            <a:pPr marL="449580" algn="just">
              <a:lnSpc>
                <a:spcPct val="150000"/>
              </a:lnSpc>
            </a:pPr>
            <a:r>
              <a:rPr lang="tr-TR" sz="2000" b="1" i="1" kern="100" dirty="0">
                <a:effectLst/>
                <a:latin typeface="Times New Roman" panose="02020603050405020304" pitchFamily="18" charset="0"/>
                <a:ea typeface="Aptos" panose="020B0004020202020204" pitchFamily="34" charset="0"/>
                <a:cs typeface="Times New Roman" panose="02020603050405020304" pitchFamily="18" charset="0"/>
              </a:rPr>
              <a:t>Benlik Becerileri (SDB1):</a:t>
            </a: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i) kendini Tanıma (öz farkındalık becerisi, (ii) kendini düzenleme (öz düzenleme becerisi ve kendine uyarlama (öz yansıtma becerisi)</a:t>
            </a:r>
          </a:p>
          <a:p>
            <a:pPr marL="449580" algn="just">
              <a:lnSpc>
                <a:spcPct val="150000"/>
              </a:lnSpc>
              <a:spcAft>
                <a:spcPts val="800"/>
              </a:spcAft>
            </a:pPr>
            <a:r>
              <a:rPr lang="tr-TR" sz="2000" b="1" i="1" kern="100" dirty="0">
                <a:effectLst/>
                <a:latin typeface="Times New Roman" panose="02020603050405020304" pitchFamily="18" charset="0"/>
                <a:ea typeface="Aptos" panose="020B0004020202020204" pitchFamily="34" charset="0"/>
                <a:cs typeface="Times New Roman" panose="02020603050405020304" pitchFamily="18" charset="0"/>
              </a:rPr>
              <a:t>Sosyal Yaşam Becerileri (SDB2)</a:t>
            </a: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(i) iletişim, (ii) iş birliği ve (iii) sosyal farkındalık</a:t>
            </a:r>
          </a:p>
          <a:p>
            <a:pPr marL="449580" algn="just">
              <a:lnSpc>
                <a:spcPct val="150000"/>
              </a:lnSpc>
              <a:spcAft>
                <a:spcPts val="800"/>
              </a:spcAft>
            </a:pPr>
            <a:r>
              <a:rPr lang="tr-TR" sz="2000" b="1" i="1" kern="100" dirty="0">
                <a:effectLst/>
                <a:latin typeface="Times New Roman" panose="02020603050405020304" pitchFamily="18" charset="0"/>
                <a:ea typeface="Aptos" panose="020B0004020202020204" pitchFamily="34" charset="0"/>
                <a:cs typeface="Times New Roman" panose="02020603050405020304" pitchFamily="18" charset="0"/>
              </a:rPr>
              <a:t>Ortak/Birleşik Beceriler (SDB3)</a:t>
            </a: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(i) uyum, (ii) esneklik ve (iii) sorumlu karar verme</a:t>
            </a:r>
          </a:p>
        </p:txBody>
      </p:sp>
    </p:spTree>
    <p:extLst>
      <p:ext uri="{BB962C8B-B14F-4D97-AF65-F5344CB8AC3E}">
        <p14:creationId xmlns:p14="http://schemas.microsoft.com/office/powerpoint/2010/main" val="1915512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02CC7D-14E4-B44F-3633-25C984B3C8B7}"/>
              </a:ext>
            </a:extLst>
          </p:cNvPr>
          <p:cNvSpPr>
            <a:spLocks noGrp="1"/>
          </p:cNvSpPr>
          <p:nvPr>
            <p:ph type="title"/>
          </p:nvPr>
        </p:nvSpPr>
        <p:spPr/>
        <p:txBody>
          <a:bodyPr/>
          <a:lstStyle/>
          <a:p>
            <a:r>
              <a:rPr lang="tr-TR" dirty="0"/>
              <a:t>PROGRAMLAR ARASI BİLEŞENLER</a:t>
            </a:r>
          </a:p>
        </p:txBody>
      </p:sp>
      <p:sp>
        <p:nvSpPr>
          <p:cNvPr id="3" name="İçerik Yer Tutucusu 2">
            <a:extLst>
              <a:ext uri="{FF2B5EF4-FFF2-40B4-BE49-F238E27FC236}">
                <a16:creationId xmlns:a16="http://schemas.microsoft.com/office/drawing/2014/main" id="{5FEEB32D-CF0E-8BF3-56FE-CC2753885496}"/>
              </a:ext>
            </a:extLst>
          </p:cNvPr>
          <p:cNvSpPr>
            <a:spLocks noGrp="1"/>
          </p:cNvSpPr>
          <p:nvPr>
            <p:ph idx="1"/>
          </p:nvPr>
        </p:nvSpPr>
        <p:spPr/>
        <p:txBody>
          <a:bodyPr/>
          <a:lstStyle/>
          <a:p>
            <a:pPr marL="0" indent="0">
              <a:buNone/>
            </a:pPr>
            <a:r>
              <a:rPr lang="tr-TR" b="1" dirty="0"/>
              <a:t>Erdem-Değer-Eylem Modeli</a:t>
            </a:r>
          </a:p>
          <a:p>
            <a:pPr marL="0" indent="0" algn="just">
              <a:buNone/>
            </a:pPr>
            <a:r>
              <a:rPr lang="tr-TR" dirty="0"/>
              <a:t>Modelin ana hedefi; eylemlerden değerlere, değerlerden erdemli insana, erdemli insandan ise nihai hedef olan "Huzurlu Aile ve Toplum" ile "Yaşanabilir Çevrede Huzurlu İnsan" a ulaşmaktır.</a:t>
            </a:r>
          </a:p>
          <a:p>
            <a:pPr marL="0" indent="0" algn="just">
              <a:buNone/>
            </a:pPr>
            <a:r>
              <a:rPr lang="tr-TR" dirty="0"/>
              <a:t>Değerler eğitimi eski programda 10 kök değer ile sınırlı iken bu programda değer sayısı 20 olarak belirlenmiş ve her değer eylemleriyle birlikte detaylıca açıklanmıştır.</a:t>
            </a:r>
          </a:p>
        </p:txBody>
      </p:sp>
    </p:spTree>
    <p:extLst>
      <p:ext uri="{BB962C8B-B14F-4D97-AF65-F5344CB8AC3E}">
        <p14:creationId xmlns:p14="http://schemas.microsoft.com/office/powerpoint/2010/main" val="537512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daire, yazı tipi içeren bir resim&#10;&#10;Açıklama otomatik olarak oluşturuldu">
            <a:extLst>
              <a:ext uri="{FF2B5EF4-FFF2-40B4-BE49-F238E27FC236}">
                <a16:creationId xmlns:a16="http://schemas.microsoft.com/office/drawing/2014/main" id="{1A0769DA-F786-1E7E-8A1B-6A244E776C48}"/>
              </a:ext>
            </a:extLst>
          </p:cNvPr>
          <p:cNvPicPr>
            <a:picLocks noChangeAspect="1"/>
          </p:cNvPicPr>
          <p:nvPr/>
        </p:nvPicPr>
        <p:blipFill rotWithShape="1">
          <a:blip r:embed="rId3">
            <a:extLst>
              <a:ext uri="{28A0092B-C50C-407E-A947-70E740481C1C}">
                <a14:useLocalDpi xmlns:a14="http://schemas.microsoft.com/office/drawing/2010/main" val="0"/>
              </a:ext>
            </a:extLst>
          </a:blip>
          <a:srcRect l="21084" t="38445" r="21713" b="22667"/>
          <a:stretch/>
        </p:blipFill>
        <p:spPr>
          <a:xfrm>
            <a:off x="3002280" y="1690688"/>
            <a:ext cx="6629400" cy="4835769"/>
          </a:xfrm>
          <a:prstGeom prst="rect">
            <a:avLst/>
          </a:prstGeom>
        </p:spPr>
      </p:pic>
      <p:sp>
        <p:nvSpPr>
          <p:cNvPr id="2" name="Başlık 1">
            <a:extLst>
              <a:ext uri="{FF2B5EF4-FFF2-40B4-BE49-F238E27FC236}">
                <a16:creationId xmlns:a16="http://schemas.microsoft.com/office/drawing/2014/main" id="{EA02CC7D-14E4-B44F-3633-25C984B3C8B7}"/>
              </a:ext>
            </a:extLst>
          </p:cNvPr>
          <p:cNvSpPr>
            <a:spLocks noGrp="1"/>
          </p:cNvSpPr>
          <p:nvPr>
            <p:ph type="title"/>
          </p:nvPr>
        </p:nvSpPr>
        <p:spPr/>
        <p:txBody>
          <a:bodyPr/>
          <a:lstStyle/>
          <a:p>
            <a:r>
              <a:rPr lang="tr-TR" dirty="0"/>
              <a:t>PROGRAMLAR ARASI BİLEŞENLER</a:t>
            </a:r>
          </a:p>
        </p:txBody>
      </p:sp>
      <p:sp>
        <p:nvSpPr>
          <p:cNvPr id="3" name="İçerik Yer Tutucusu 2">
            <a:extLst>
              <a:ext uri="{FF2B5EF4-FFF2-40B4-BE49-F238E27FC236}">
                <a16:creationId xmlns:a16="http://schemas.microsoft.com/office/drawing/2014/main" id="{5FEEB32D-CF0E-8BF3-56FE-CC2753885496}"/>
              </a:ext>
            </a:extLst>
          </p:cNvPr>
          <p:cNvSpPr>
            <a:spLocks noGrp="1"/>
          </p:cNvSpPr>
          <p:nvPr>
            <p:ph idx="1"/>
          </p:nvPr>
        </p:nvSpPr>
        <p:spPr>
          <a:xfrm>
            <a:off x="838200" y="1499016"/>
            <a:ext cx="10515600" cy="4677947"/>
          </a:xfrm>
        </p:spPr>
        <p:txBody>
          <a:bodyPr/>
          <a:lstStyle/>
          <a:p>
            <a:pPr marL="0" indent="0">
              <a:buNone/>
            </a:pPr>
            <a:r>
              <a:rPr lang="tr-TR" b="1" dirty="0"/>
              <a:t>Sistem Okuryazarlığı</a:t>
            </a:r>
          </a:p>
        </p:txBody>
      </p:sp>
    </p:spTree>
    <p:extLst>
      <p:ext uri="{BB962C8B-B14F-4D97-AF65-F5344CB8AC3E}">
        <p14:creationId xmlns:p14="http://schemas.microsoft.com/office/powerpoint/2010/main" val="1775055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BEA62F-0134-98FD-0938-58EF31ECDE18}"/>
              </a:ext>
            </a:extLst>
          </p:cNvPr>
          <p:cNvSpPr>
            <a:spLocks noGrp="1"/>
          </p:cNvSpPr>
          <p:nvPr>
            <p:ph type="title"/>
          </p:nvPr>
        </p:nvSpPr>
        <p:spPr>
          <a:xfrm>
            <a:off x="838200" y="595866"/>
            <a:ext cx="10515600" cy="1325563"/>
          </a:xfrm>
        </p:spPr>
        <p:txBody>
          <a:bodyPr>
            <a:normAutofit/>
          </a:bodyPr>
          <a:lstStyle/>
          <a:p>
            <a:pPr algn="ctr"/>
            <a:r>
              <a:rPr lang="tr-TR" dirty="0"/>
              <a:t>TÜRKİYE YÜZYILI</a:t>
            </a:r>
            <a:br>
              <a:rPr lang="tr-TR" dirty="0"/>
            </a:br>
            <a:r>
              <a:rPr lang="tr-TR" dirty="0"/>
              <a:t>MAARİF MODELİ</a:t>
            </a:r>
          </a:p>
        </p:txBody>
      </p:sp>
      <p:sp>
        <p:nvSpPr>
          <p:cNvPr id="6" name="Başlık 1">
            <a:extLst>
              <a:ext uri="{FF2B5EF4-FFF2-40B4-BE49-F238E27FC236}">
                <a16:creationId xmlns:a16="http://schemas.microsoft.com/office/drawing/2014/main" id="{BA1F5FB2-5D0A-B648-27F0-EF5CFFF66896}"/>
              </a:ext>
            </a:extLst>
          </p:cNvPr>
          <p:cNvSpPr txBox="1">
            <a:spLocks/>
          </p:cNvSpPr>
          <p:nvPr/>
        </p:nvSpPr>
        <p:spPr>
          <a:xfrm>
            <a:off x="838200" y="27624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dirty="0"/>
          </a:p>
        </p:txBody>
      </p:sp>
      <p:sp>
        <p:nvSpPr>
          <p:cNvPr id="7" name="Başlık 1">
            <a:extLst>
              <a:ext uri="{FF2B5EF4-FFF2-40B4-BE49-F238E27FC236}">
                <a16:creationId xmlns:a16="http://schemas.microsoft.com/office/drawing/2014/main" id="{2FAB4279-1612-AEF3-9C6D-4ECE4756D50F}"/>
              </a:ext>
            </a:extLst>
          </p:cNvPr>
          <p:cNvSpPr txBox="1">
            <a:spLocks/>
          </p:cNvSpPr>
          <p:nvPr/>
        </p:nvSpPr>
        <p:spPr>
          <a:xfrm>
            <a:off x="838200" y="26436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dirty="0"/>
          </a:p>
        </p:txBody>
      </p:sp>
      <p:sp>
        <p:nvSpPr>
          <p:cNvPr id="8" name="Başlık 1">
            <a:extLst>
              <a:ext uri="{FF2B5EF4-FFF2-40B4-BE49-F238E27FC236}">
                <a16:creationId xmlns:a16="http://schemas.microsoft.com/office/drawing/2014/main" id="{18D82EB6-F24A-F0A3-8717-6529483BD9B6}"/>
              </a:ext>
            </a:extLst>
          </p:cNvPr>
          <p:cNvSpPr txBox="1">
            <a:spLocks/>
          </p:cNvSpPr>
          <p:nvPr/>
        </p:nvSpPr>
        <p:spPr>
          <a:xfrm>
            <a:off x="733269" y="252479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dirty="0"/>
          </a:p>
        </p:txBody>
      </p:sp>
      <p:sp>
        <p:nvSpPr>
          <p:cNvPr id="9" name="Başlık 1">
            <a:extLst>
              <a:ext uri="{FF2B5EF4-FFF2-40B4-BE49-F238E27FC236}">
                <a16:creationId xmlns:a16="http://schemas.microsoft.com/office/drawing/2014/main" id="{52CC0251-57E4-42AF-5C26-5FA5FFF2B12C}"/>
              </a:ext>
            </a:extLst>
          </p:cNvPr>
          <p:cNvSpPr txBox="1">
            <a:spLocks/>
          </p:cNvSpPr>
          <p:nvPr/>
        </p:nvSpPr>
        <p:spPr>
          <a:xfrm>
            <a:off x="943131" y="31843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dirty="0"/>
              <a:t>ÖĞRETİM PROGRAMLARI</a:t>
            </a:r>
            <a:br>
              <a:rPr lang="tr-TR" dirty="0"/>
            </a:br>
            <a:r>
              <a:rPr lang="tr-TR" dirty="0"/>
              <a:t>ORTAK METNİ</a:t>
            </a:r>
          </a:p>
        </p:txBody>
      </p:sp>
    </p:spTree>
    <p:extLst>
      <p:ext uri="{BB962C8B-B14F-4D97-AF65-F5344CB8AC3E}">
        <p14:creationId xmlns:p14="http://schemas.microsoft.com/office/powerpoint/2010/main" val="2863356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EC15C3-01F0-1CC3-54F4-22ECADC3AEC0}"/>
              </a:ext>
            </a:extLst>
          </p:cNvPr>
          <p:cNvSpPr>
            <a:spLocks noGrp="1"/>
          </p:cNvSpPr>
          <p:nvPr>
            <p:ph type="title"/>
          </p:nvPr>
        </p:nvSpPr>
        <p:spPr/>
        <p:txBody>
          <a:bodyPr/>
          <a:lstStyle/>
          <a:p>
            <a:r>
              <a:rPr lang="tr-TR" dirty="0"/>
              <a:t>ÖĞRENME KANITLARI VE ÖLÇME VE DEĞERLENDİRME</a:t>
            </a:r>
          </a:p>
        </p:txBody>
      </p:sp>
      <p:sp>
        <p:nvSpPr>
          <p:cNvPr id="3" name="İçerik Yer Tutucusu 2">
            <a:extLst>
              <a:ext uri="{FF2B5EF4-FFF2-40B4-BE49-F238E27FC236}">
                <a16:creationId xmlns:a16="http://schemas.microsoft.com/office/drawing/2014/main" id="{D92A5F93-5ECD-9299-C878-D92877DF045F}"/>
              </a:ext>
            </a:extLst>
          </p:cNvPr>
          <p:cNvSpPr>
            <a:spLocks noGrp="1"/>
          </p:cNvSpPr>
          <p:nvPr>
            <p:ph idx="1"/>
          </p:nvPr>
        </p:nvSpPr>
        <p:spPr/>
        <p:txBody>
          <a:bodyPr>
            <a:normAutofit/>
          </a:bodyPr>
          <a:lstStyle/>
          <a:p>
            <a:pPr marL="0" indent="0" algn="just">
              <a:lnSpc>
                <a:spcPct val="150000"/>
              </a:lnSpc>
              <a:buNone/>
            </a:pPr>
            <a:r>
              <a:rPr lang="tr-TR" dirty="0"/>
              <a:t>Öğretim programları kapsamında sadece sonuca odaklanan bir yaklaşımdan ziyade öğrencilerin süreç içindeki öğrenme düzeylerini takip etmek için geliştirici (biçimlendirici) ölçme ve değerlendirme uygulamaları kullanılmıştır. Ölçme değerlendirme uygulamalarında öğrencilere kazandırılması gereken bilgi ve becerileri ortaya koymaya yönelik performans görevleri belirlenmiştir. Öğretim programları kapsamında ölçme ve değerlendirme uygulama örnekleri sunulmakla birlikte öğretmenlerin kendi belirleyecekleri uygulamaları kullanmaları da teşvik edilmektedir.</a:t>
            </a:r>
          </a:p>
        </p:txBody>
      </p:sp>
    </p:spTree>
    <p:extLst>
      <p:ext uri="{BB962C8B-B14F-4D97-AF65-F5344CB8AC3E}">
        <p14:creationId xmlns:p14="http://schemas.microsoft.com/office/powerpoint/2010/main" val="441710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EC15C3-01F0-1CC3-54F4-22ECADC3AEC0}"/>
              </a:ext>
            </a:extLst>
          </p:cNvPr>
          <p:cNvSpPr>
            <a:spLocks noGrp="1"/>
          </p:cNvSpPr>
          <p:nvPr>
            <p:ph type="title"/>
          </p:nvPr>
        </p:nvSpPr>
        <p:spPr/>
        <p:txBody>
          <a:bodyPr/>
          <a:lstStyle/>
          <a:p>
            <a:r>
              <a:rPr lang="tr-TR" dirty="0"/>
              <a:t>ÖĞRENME KANITLARI VE ÖLÇME VE DEĞERLENDİRME</a:t>
            </a:r>
          </a:p>
        </p:txBody>
      </p:sp>
      <p:sp>
        <p:nvSpPr>
          <p:cNvPr id="3" name="İçerik Yer Tutucusu 2">
            <a:extLst>
              <a:ext uri="{FF2B5EF4-FFF2-40B4-BE49-F238E27FC236}">
                <a16:creationId xmlns:a16="http://schemas.microsoft.com/office/drawing/2014/main" id="{D92A5F93-5ECD-9299-C878-D92877DF045F}"/>
              </a:ext>
            </a:extLst>
          </p:cNvPr>
          <p:cNvSpPr>
            <a:spLocks noGrp="1"/>
          </p:cNvSpPr>
          <p:nvPr>
            <p:ph idx="1"/>
          </p:nvPr>
        </p:nvSpPr>
        <p:spPr/>
        <p:txBody>
          <a:bodyPr>
            <a:normAutofit/>
          </a:bodyPr>
          <a:lstStyle/>
          <a:p>
            <a:pPr marL="0" indent="0" algn="just">
              <a:lnSpc>
                <a:spcPct val="150000"/>
              </a:lnSpc>
              <a:buNone/>
            </a:pPr>
            <a:r>
              <a:rPr lang="tr-TR" dirty="0"/>
              <a:t>Ölçme ve değerlendirme sürecinde öğrencilere ilgi çekici, günlük hayatta yakın veya uzak çevresinde karşılaşabileceği problemler/görevler verilmesi; yargılayıcı tutumdan uzak ve motive edici geri bildirimler sağlanması, oyun ve dijital teknolojilerin kullanılması aktif bir öğrenme sürecini destekler.</a:t>
            </a:r>
          </a:p>
        </p:txBody>
      </p:sp>
    </p:spTree>
    <p:extLst>
      <p:ext uri="{BB962C8B-B14F-4D97-AF65-F5344CB8AC3E}">
        <p14:creationId xmlns:p14="http://schemas.microsoft.com/office/powerpoint/2010/main" val="1278673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B3D07D-F1B5-D085-75FF-F25D245B59AF}"/>
              </a:ext>
            </a:extLst>
          </p:cNvPr>
          <p:cNvSpPr>
            <a:spLocks noGrp="1"/>
          </p:cNvSpPr>
          <p:nvPr>
            <p:ph type="title"/>
          </p:nvPr>
        </p:nvSpPr>
        <p:spPr/>
        <p:txBody>
          <a:bodyPr/>
          <a:lstStyle/>
          <a:p>
            <a:r>
              <a:rPr lang="tr-TR" dirty="0"/>
              <a:t>ÖĞRETME-ÖĞRENME YAŞANTILARI</a:t>
            </a:r>
          </a:p>
        </p:txBody>
      </p:sp>
      <p:sp>
        <p:nvSpPr>
          <p:cNvPr id="3" name="İçerik Yer Tutucusu 2">
            <a:extLst>
              <a:ext uri="{FF2B5EF4-FFF2-40B4-BE49-F238E27FC236}">
                <a16:creationId xmlns:a16="http://schemas.microsoft.com/office/drawing/2014/main" id="{95C74F22-AAB0-0634-4D13-82E5D41F9499}"/>
              </a:ext>
            </a:extLst>
          </p:cNvPr>
          <p:cNvSpPr>
            <a:spLocks noGrp="1"/>
          </p:cNvSpPr>
          <p:nvPr>
            <p:ph idx="1"/>
          </p:nvPr>
        </p:nvSpPr>
        <p:spPr/>
        <p:txBody>
          <a:bodyPr/>
          <a:lstStyle/>
          <a:p>
            <a:pPr marL="0" indent="0">
              <a:buNone/>
            </a:pPr>
            <a:r>
              <a:rPr lang="tr-TR" b="1" dirty="0"/>
              <a:t>Temel alınan yaklaşımlar:</a:t>
            </a:r>
          </a:p>
          <a:p>
            <a:r>
              <a:rPr lang="tr-TR" dirty="0"/>
              <a:t>Yaşantı temelli öğrenme, </a:t>
            </a:r>
          </a:p>
          <a:p>
            <a:r>
              <a:rPr lang="tr-TR" dirty="0"/>
              <a:t>Bağlam temelli öğrenme, </a:t>
            </a:r>
          </a:p>
          <a:p>
            <a:r>
              <a:rPr lang="tr-TR" dirty="0"/>
              <a:t>Proje temelli öğrenme, </a:t>
            </a:r>
          </a:p>
          <a:p>
            <a:r>
              <a:rPr lang="tr-TR" dirty="0"/>
              <a:t>Sorgulamaya dayalı öğrenme, </a:t>
            </a:r>
          </a:p>
          <a:p>
            <a:r>
              <a:rPr lang="tr-TR" dirty="0"/>
              <a:t>İş birlikli öğrenme.</a:t>
            </a:r>
          </a:p>
        </p:txBody>
      </p:sp>
    </p:spTree>
    <p:extLst>
      <p:ext uri="{BB962C8B-B14F-4D97-AF65-F5344CB8AC3E}">
        <p14:creationId xmlns:p14="http://schemas.microsoft.com/office/powerpoint/2010/main" val="3570083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B3D07D-F1B5-D085-75FF-F25D245B59AF}"/>
              </a:ext>
            </a:extLst>
          </p:cNvPr>
          <p:cNvSpPr>
            <a:spLocks noGrp="1"/>
          </p:cNvSpPr>
          <p:nvPr>
            <p:ph type="title"/>
          </p:nvPr>
        </p:nvSpPr>
        <p:spPr/>
        <p:txBody>
          <a:bodyPr/>
          <a:lstStyle/>
          <a:p>
            <a:r>
              <a:rPr lang="tr-TR" dirty="0"/>
              <a:t>ÖĞRETME-ÖĞRENME YAŞANTILARI</a:t>
            </a:r>
          </a:p>
        </p:txBody>
      </p:sp>
      <p:sp>
        <p:nvSpPr>
          <p:cNvPr id="3" name="İçerik Yer Tutucusu 2">
            <a:extLst>
              <a:ext uri="{FF2B5EF4-FFF2-40B4-BE49-F238E27FC236}">
                <a16:creationId xmlns:a16="http://schemas.microsoft.com/office/drawing/2014/main" id="{95C74F22-AAB0-0634-4D13-82E5D41F9499}"/>
              </a:ext>
            </a:extLst>
          </p:cNvPr>
          <p:cNvSpPr>
            <a:spLocks noGrp="1"/>
          </p:cNvSpPr>
          <p:nvPr>
            <p:ph idx="1"/>
          </p:nvPr>
        </p:nvSpPr>
        <p:spPr/>
        <p:txBody>
          <a:bodyPr>
            <a:normAutofit fontScale="92500"/>
          </a:bodyPr>
          <a:lstStyle/>
          <a:p>
            <a:pPr marL="0" indent="0">
              <a:lnSpc>
                <a:spcPct val="150000"/>
              </a:lnSpc>
              <a:buNone/>
            </a:pPr>
            <a:r>
              <a:rPr lang="tr-TR" sz="2400" b="1" i="0" u="none" strike="noStrike" baseline="0" dirty="0">
                <a:latin typeface="Times New Roman" panose="02020603050405020304" pitchFamily="18" charset="0"/>
                <a:cs typeface="Times New Roman" panose="02020603050405020304" pitchFamily="18" charset="0"/>
              </a:rPr>
              <a:t>Öğretme-Öğrenme Uygulamaları</a:t>
            </a:r>
          </a:p>
          <a:p>
            <a:pPr marL="0" indent="0" algn="just">
              <a:lnSpc>
                <a:spcPct val="150000"/>
              </a:lnSpc>
              <a:buNone/>
            </a:pPr>
            <a:r>
              <a:rPr lang="tr-TR" sz="2400" dirty="0">
                <a:latin typeface="Times New Roman" panose="02020603050405020304" pitchFamily="18" charset="0"/>
                <a:cs typeface="Times New Roman" panose="02020603050405020304" pitchFamily="18" charset="0"/>
              </a:rPr>
              <a:t>Öğretme-öğrenme uygulamaları, programın temel öğrenme yaklaşımları ile uyumlu şekilde, öğrenci merkezli bir anlayış çerçevesinde yapılandırılmaktadır. </a:t>
            </a:r>
          </a:p>
          <a:p>
            <a:pPr marL="0" indent="0" algn="just">
              <a:lnSpc>
                <a:spcPct val="150000"/>
              </a:lnSpc>
              <a:buNone/>
            </a:pPr>
            <a:r>
              <a:rPr lang="tr-TR" sz="2400" dirty="0">
                <a:latin typeface="Times New Roman" panose="02020603050405020304" pitchFamily="18" charset="0"/>
                <a:cs typeface="Times New Roman" panose="02020603050405020304" pitchFamily="18" charset="0"/>
              </a:rPr>
              <a:t>Bu anlayışla birlikte öğrenci soruları, seçimleri ve özerkliğinin ön plana çıktığı; öğretmenlerin öğretici rolünün yanında rehber ve kolaylaştırıcı rollerini üstlendiği bir yapı ortaya konmaktadır.</a:t>
            </a:r>
          </a:p>
        </p:txBody>
      </p:sp>
    </p:spTree>
    <p:extLst>
      <p:ext uri="{BB962C8B-B14F-4D97-AF65-F5344CB8AC3E}">
        <p14:creationId xmlns:p14="http://schemas.microsoft.com/office/powerpoint/2010/main" val="3817876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B3D07D-F1B5-D085-75FF-F25D245B59AF}"/>
              </a:ext>
            </a:extLst>
          </p:cNvPr>
          <p:cNvSpPr>
            <a:spLocks noGrp="1"/>
          </p:cNvSpPr>
          <p:nvPr>
            <p:ph type="title"/>
          </p:nvPr>
        </p:nvSpPr>
        <p:spPr/>
        <p:txBody>
          <a:bodyPr/>
          <a:lstStyle/>
          <a:p>
            <a:r>
              <a:rPr lang="tr-TR" dirty="0"/>
              <a:t>ÖĞRETME-ÖĞRENME YAŞANTILARI</a:t>
            </a:r>
          </a:p>
        </p:txBody>
      </p:sp>
      <p:sp>
        <p:nvSpPr>
          <p:cNvPr id="3" name="İçerik Yer Tutucusu 2">
            <a:extLst>
              <a:ext uri="{FF2B5EF4-FFF2-40B4-BE49-F238E27FC236}">
                <a16:creationId xmlns:a16="http://schemas.microsoft.com/office/drawing/2014/main" id="{95C74F22-AAB0-0634-4D13-82E5D41F9499}"/>
              </a:ext>
            </a:extLst>
          </p:cNvPr>
          <p:cNvSpPr>
            <a:spLocks noGrp="1"/>
          </p:cNvSpPr>
          <p:nvPr>
            <p:ph idx="1"/>
          </p:nvPr>
        </p:nvSpPr>
        <p:spPr/>
        <p:txBody>
          <a:bodyPr>
            <a:noAutofit/>
          </a:bodyPr>
          <a:lstStyle/>
          <a:p>
            <a:pPr marL="0" indent="0">
              <a:buNone/>
            </a:pPr>
            <a:r>
              <a:rPr lang="tr-TR" sz="2400" b="1" i="0" u="none" strike="noStrike" baseline="0" dirty="0">
                <a:latin typeface="Times New Roman" panose="02020603050405020304" pitchFamily="18" charset="0"/>
                <a:cs typeface="Times New Roman" panose="02020603050405020304" pitchFamily="18" charset="0"/>
              </a:rPr>
              <a:t>Öğrenme Ortamlarının Düzenlenmesi</a:t>
            </a:r>
          </a:p>
          <a:p>
            <a:pPr marL="0" indent="0" algn="just">
              <a:lnSpc>
                <a:spcPct val="150000"/>
              </a:lnSpc>
              <a:spcAft>
                <a:spcPts val="800"/>
              </a:spcAft>
              <a:buNone/>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Öğrenme ortamları, öğrencilerin belirli konuları öğrenirken veya becerileri edinirken kullandıkları fiziksel veya sanal alanları ifade etmektedir.</a:t>
            </a:r>
          </a:p>
          <a:p>
            <a:pPr>
              <a:lnSpc>
                <a:spcPct val="107000"/>
              </a:lnSpc>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Geleneksel Fiziksel Öğrenme Ortamları</a:t>
            </a:r>
          </a:p>
          <a:p>
            <a:pPr>
              <a:lnSpc>
                <a:spcPct val="107000"/>
              </a:lnSpc>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Çevrim İçi Öğrenme Ortamları</a:t>
            </a:r>
          </a:p>
          <a:p>
            <a:pPr>
              <a:lnSpc>
                <a:spcPct val="107000"/>
              </a:lnSpc>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Sosyal Öğrenme Ortamları </a:t>
            </a:r>
          </a:p>
          <a:p>
            <a:pPr>
              <a:lnSpc>
                <a:spcPct val="107000"/>
              </a:lnSpc>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Açık Alan/Sınıf Dışı Öğrenme Ortamları</a:t>
            </a:r>
          </a:p>
          <a:p>
            <a:pPr>
              <a:lnSpc>
                <a:spcPct val="107000"/>
              </a:lnSpc>
              <a:spcAft>
                <a:spcPts val="800"/>
              </a:spcAft>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Sanal Gerçeklik ve Artırılmış Gerçeklik Tabanlı Öğrenme Ortamları</a:t>
            </a:r>
          </a:p>
          <a:p>
            <a:pPr marL="0" indent="0">
              <a:buNone/>
            </a:pPr>
            <a:r>
              <a:rPr lang="tr-TR" sz="2400" dirty="0">
                <a:effectLst/>
                <a:latin typeface="Times New Roman" panose="02020603050405020304" pitchFamily="18" charset="0"/>
                <a:ea typeface="Aptos" panose="020B0004020202020204" pitchFamily="34" charset="0"/>
                <a:cs typeface="Times New Roman" panose="02020603050405020304" pitchFamily="18" charset="0"/>
              </a:rPr>
              <a:t/>
            </a:r>
            <a:br>
              <a:rPr lang="tr-TR" sz="2400" dirty="0">
                <a:effectLst/>
                <a:latin typeface="Times New Roman" panose="02020603050405020304" pitchFamily="18" charset="0"/>
                <a:ea typeface="Aptos" panose="020B0004020202020204" pitchFamily="34"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4672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E091B0-F3C8-8A54-9BA8-490C198B3B9C}"/>
              </a:ext>
            </a:extLst>
          </p:cNvPr>
          <p:cNvSpPr>
            <a:spLocks noGrp="1"/>
          </p:cNvSpPr>
          <p:nvPr>
            <p:ph type="title"/>
          </p:nvPr>
        </p:nvSpPr>
        <p:spPr/>
        <p:txBody>
          <a:bodyPr/>
          <a:lstStyle/>
          <a:p>
            <a:r>
              <a:rPr lang="tr-TR" dirty="0"/>
              <a:t>OKUL TEMELLİ PLANLAMA</a:t>
            </a:r>
          </a:p>
        </p:txBody>
      </p:sp>
      <p:sp>
        <p:nvSpPr>
          <p:cNvPr id="3" name="İçerik Yer Tutucusu 2">
            <a:extLst>
              <a:ext uri="{FF2B5EF4-FFF2-40B4-BE49-F238E27FC236}">
                <a16:creationId xmlns:a16="http://schemas.microsoft.com/office/drawing/2014/main" id="{81A66792-291C-2CFB-5740-F28BC2AC4C19}"/>
              </a:ext>
            </a:extLst>
          </p:cNvPr>
          <p:cNvSpPr>
            <a:spLocks noGrp="1"/>
          </p:cNvSpPr>
          <p:nvPr>
            <p:ph idx="1"/>
          </p:nvPr>
        </p:nvSpPr>
        <p:spPr>
          <a:xfrm>
            <a:off x="731520" y="1690688"/>
            <a:ext cx="10515600" cy="4351338"/>
          </a:xfrm>
        </p:spPr>
        <p:txBody>
          <a:bodyPr>
            <a:normAutofit/>
          </a:bodyPr>
          <a:lstStyle/>
          <a:p>
            <a:pPr marL="0" indent="0" algn="just">
              <a:buNone/>
            </a:pPr>
            <a:r>
              <a:rPr lang="tr-TR" dirty="0"/>
              <a:t>Okul temelli planlama; zümre öğretmenler kurulu tarafından ders kapsamında gerçekleştirilmesi kararlaştırılan araştırma ve gözlem, sosyal etkinlikler, proje çalışmaları, yerel çalışmalar, okuma çalışmaları vb. çalışmaları kapsamaktadır. Okul temelli planlama için belirlenen süre; her ders özelinde, öğretim programlarının üniteler/temalar/öğrenme alanları için ayrılan süre tablolarında belirtilmektedir. Bu süreler dâhilinde gerçekleştirilecek okul temelli planlama, özünde sistematik bir yaklaşımı gerektirdiğinden ihtiyaçların net olarak belirlenmesi, bu ihtiyacı giderecek uygun öğretim faaliyetlerinin yürütülmesi ve bu faaliyetlerin etkisine yönelik bir değerlendirme yapılması beklenmektedir.</a:t>
            </a:r>
          </a:p>
        </p:txBody>
      </p:sp>
    </p:spTree>
    <p:extLst>
      <p:ext uri="{BB962C8B-B14F-4D97-AF65-F5344CB8AC3E}">
        <p14:creationId xmlns:p14="http://schemas.microsoft.com/office/powerpoint/2010/main" val="1429808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2FC8CA-F847-EC41-EF16-51D2247AE1B6}"/>
              </a:ext>
            </a:extLst>
          </p:cNvPr>
          <p:cNvSpPr>
            <a:spLocks noGrp="1"/>
          </p:cNvSpPr>
          <p:nvPr>
            <p:ph type="title"/>
          </p:nvPr>
        </p:nvSpPr>
        <p:spPr/>
        <p:txBody>
          <a:bodyPr/>
          <a:lstStyle/>
          <a:p>
            <a:r>
              <a:rPr lang="tr-TR" dirty="0"/>
              <a:t>PROGRAM DIŞI ETKİNLİKLER</a:t>
            </a:r>
          </a:p>
        </p:txBody>
      </p:sp>
      <p:sp>
        <p:nvSpPr>
          <p:cNvPr id="3" name="İçerik Yer Tutucusu 2">
            <a:extLst>
              <a:ext uri="{FF2B5EF4-FFF2-40B4-BE49-F238E27FC236}">
                <a16:creationId xmlns:a16="http://schemas.microsoft.com/office/drawing/2014/main" id="{C4AD93DA-5A37-3CC8-4BA1-CD966983C748}"/>
              </a:ext>
            </a:extLst>
          </p:cNvPr>
          <p:cNvSpPr>
            <a:spLocks noGrp="1"/>
          </p:cNvSpPr>
          <p:nvPr>
            <p:ph idx="1"/>
          </p:nvPr>
        </p:nvSpPr>
        <p:spPr/>
        <p:txBody>
          <a:bodyPr/>
          <a:lstStyle/>
          <a:p>
            <a:r>
              <a:rPr lang="tr-TR" dirty="0"/>
              <a:t>Bireysel Gelişimin Desteklenmesi,</a:t>
            </a:r>
          </a:p>
          <a:p>
            <a:r>
              <a:rPr lang="tr-TR" dirty="0"/>
              <a:t> Zihinsel Gelişimin Desteklenmesi,</a:t>
            </a:r>
          </a:p>
          <a:p>
            <a:r>
              <a:rPr lang="tr-TR" dirty="0"/>
              <a:t>Sosyal-Duygusal Gelişimin Desteklenmesi,</a:t>
            </a:r>
          </a:p>
          <a:p>
            <a:r>
              <a:rPr lang="tr-TR" dirty="0"/>
              <a:t>Fiziksel Gelişimin Desteklenmesi,</a:t>
            </a:r>
          </a:p>
          <a:p>
            <a:r>
              <a:rPr lang="tr-TR" dirty="0"/>
              <a:t>Ahlaki Gelişimin Desteklenmesi,</a:t>
            </a:r>
          </a:p>
        </p:txBody>
      </p:sp>
    </p:spTree>
    <p:extLst>
      <p:ext uri="{BB962C8B-B14F-4D97-AF65-F5344CB8AC3E}">
        <p14:creationId xmlns:p14="http://schemas.microsoft.com/office/powerpoint/2010/main" val="1874545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C1B6CF-8655-C922-42D0-6A732C159073}"/>
              </a:ext>
            </a:extLst>
          </p:cNvPr>
          <p:cNvSpPr>
            <a:spLocks noGrp="1"/>
          </p:cNvSpPr>
          <p:nvPr>
            <p:ph type="title"/>
          </p:nvPr>
        </p:nvSpPr>
        <p:spPr/>
        <p:txBody>
          <a:bodyPr/>
          <a:lstStyle/>
          <a:p>
            <a:r>
              <a:rPr lang="tr-TR" dirty="0"/>
              <a:t>ÖĞRETMEN YANSITMALARI</a:t>
            </a:r>
          </a:p>
        </p:txBody>
      </p:sp>
      <p:sp>
        <p:nvSpPr>
          <p:cNvPr id="3" name="İçerik Yer Tutucusu 2">
            <a:extLst>
              <a:ext uri="{FF2B5EF4-FFF2-40B4-BE49-F238E27FC236}">
                <a16:creationId xmlns:a16="http://schemas.microsoft.com/office/drawing/2014/main" id="{A7BDD652-C9D5-BE49-7A1E-97872C51B6F9}"/>
              </a:ext>
            </a:extLst>
          </p:cNvPr>
          <p:cNvSpPr>
            <a:spLocks noGrp="1"/>
          </p:cNvSpPr>
          <p:nvPr>
            <p:ph idx="1"/>
          </p:nvPr>
        </p:nvSpPr>
        <p:spPr/>
        <p:txBody>
          <a:bodyPr/>
          <a:lstStyle/>
          <a:p>
            <a:pPr marL="0" indent="0" algn="just">
              <a:lnSpc>
                <a:spcPct val="150000"/>
              </a:lnSpc>
              <a:buNone/>
            </a:pPr>
            <a:r>
              <a:rPr lang="tr-TR" dirty="0">
                <a:latin typeface="Times New Roman" panose="02020603050405020304" pitchFamily="18" charset="0"/>
                <a:cs typeface="Times New Roman" panose="02020603050405020304" pitchFamily="18" charset="0"/>
              </a:rPr>
              <a:t>Yansıtma yoluyla öğretmenlerin hem kendilerinin hem de öğretim programlarının güçlü ve iyileştirilmesi gereken yönlerini değerlendirmeleri beklenmektedir</a:t>
            </a:r>
            <a:r>
              <a:rPr lang="tr-TR" dirty="0"/>
              <a:t>.</a:t>
            </a:r>
          </a:p>
        </p:txBody>
      </p:sp>
    </p:spTree>
    <p:extLst>
      <p:ext uri="{BB962C8B-B14F-4D97-AF65-F5344CB8AC3E}">
        <p14:creationId xmlns:p14="http://schemas.microsoft.com/office/powerpoint/2010/main" val="2433463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C1B6CF-8655-C922-42D0-6A732C159073}"/>
              </a:ext>
            </a:extLst>
          </p:cNvPr>
          <p:cNvSpPr>
            <a:spLocks noGrp="1"/>
          </p:cNvSpPr>
          <p:nvPr>
            <p:ph type="title"/>
          </p:nvPr>
        </p:nvSpPr>
        <p:spPr/>
        <p:txBody>
          <a:bodyPr/>
          <a:lstStyle/>
          <a:p>
            <a:r>
              <a:rPr lang="tr-TR" dirty="0"/>
              <a:t>ÖĞRETMEN YANSITMALARI</a:t>
            </a:r>
          </a:p>
        </p:txBody>
      </p:sp>
      <p:sp>
        <p:nvSpPr>
          <p:cNvPr id="3" name="İçerik Yer Tutucusu 2">
            <a:extLst>
              <a:ext uri="{FF2B5EF4-FFF2-40B4-BE49-F238E27FC236}">
                <a16:creationId xmlns:a16="http://schemas.microsoft.com/office/drawing/2014/main" id="{A7BDD652-C9D5-BE49-7A1E-97872C51B6F9}"/>
              </a:ext>
            </a:extLst>
          </p:cNvPr>
          <p:cNvSpPr>
            <a:spLocks noGrp="1"/>
          </p:cNvSpPr>
          <p:nvPr>
            <p:ph idx="1"/>
          </p:nvPr>
        </p:nvSpPr>
        <p:spPr/>
        <p:txBody>
          <a:bodyPr>
            <a:normAutofit/>
          </a:bodyPr>
          <a:lstStyle/>
          <a:p>
            <a:pPr algn="just">
              <a:lnSpc>
                <a:spcPct val="170000"/>
              </a:lnSpc>
            </a:pPr>
            <a:r>
              <a:rPr lang="tr-TR" dirty="0"/>
              <a:t>Öğretim programlarının tüm bileşenlerini amaca uygun bir şekilde öğrenme ortamlarına yansıtabildim mi?</a:t>
            </a:r>
          </a:p>
          <a:p>
            <a:pPr algn="just">
              <a:lnSpc>
                <a:spcPct val="170000"/>
              </a:lnSpc>
            </a:pPr>
            <a:r>
              <a:rPr lang="tr-TR" dirty="0"/>
              <a:t>Öğretim sürecinde farklı öğrenme profillerine sahip öğrencilere ulaşmak için çeşitli öğretim yöntemleri kullandım mı? </a:t>
            </a:r>
          </a:p>
          <a:p>
            <a:pPr algn="just">
              <a:lnSpc>
                <a:spcPct val="170000"/>
              </a:lnSpc>
            </a:pPr>
            <a:r>
              <a:rPr lang="tr-TR" dirty="0"/>
              <a:t>Öğrencilerin öğrenme sürecine katılımını teşvik ettim mi?</a:t>
            </a:r>
          </a:p>
        </p:txBody>
      </p:sp>
    </p:spTree>
    <p:extLst>
      <p:ext uri="{BB962C8B-B14F-4D97-AF65-F5344CB8AC3E}">
        <p14:creationId xmlns:p14="http://schemas.microsoft.com/office/powerpoint/2010/main" val="3516542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C1B6CF-8655-C922-42D0-6A732C159073}"/>
              </a:ext>
            </a:extLst>
          </p:cNvPr>
          <p:cNvSpPr>
            <a:spLocks noGrp="1"/>
          </p:cNvSpPr>
          <p:nvPr>
            <p:ph type="title"/>
          </p:nvPr>
        </p:nvSpPr>
        <p:spPr/>
        <p:txBody>
          <a:bodyPr/>
          <a:lstStyle/>
          <a:p>
            <a:r>
              <a:rPr lang="tr-TR" dirty="0"/>
              <a:t>ÖĞRETMEN YANSITMALARI</a:t>
            </a:r>
          </a:p>
        </p:txBody>
      </p:sp>
      <p:sp>
        <p:nvSpPr>
          <p:cNvPr id="3" name="İçerik Yer Tutucusu 2">
            <a:extLst>
              <a:ext uri="{FF2B5EF4-FFF2-40B4-BE49-F238E27FC236}">
                <a16:creationId xmlns:a16="http://schemas.microsoft.com/office/drawing/2014/main" id="{A7BDD652-C9D5-BE49-7A1E-97872C51B6F9}"/>
              </a:ext>
            </a:extLst>
          </p:cNvPr>
          <p:cNvSpPr>
            <a:spLocks noGrp="1"/>
          </p:cNvSpPr>
          <p:nvPr>
            <p:ph idx="1"/>
          </p:nvPr>
        </p:nvSpPr>
        <p:spPr/>
        <p:txBody>
          <a:bodyPr>
            <a:normAutofit/>
          </a:bodyPr>
          <a:lstStyle/>
          <a:p>
            <a:pPr>
              <a:lnSpc>
                <a:spcPct val="170000"/>
              </a:lnSpc>
            </a:pPr>
            <a:r>
              <a:rPr lang="tr-TR" dirty="0"/>
              <a:t>Sınıf yönetiminde öğrenci davranışlarını etkili bir şekilde yönettim mi? Pozitif ve katılımcı bir sınıf ortamı oluşturdum mu?</a:t>
            </a:r>
          </a:p>
          <a:p>
            <a:pPr>
              <a:lnSpc>
                <a:spcPct val="170000"/>
              </a:lnSpc>
            </a:pPr>
            <a:r>
              <a:rPr lang="tr-TR" dirty="0"/>
              <a:t>Değerlendirme ve geri bildirimde tanılayıcı, geliştirici (biçimlendirici) ve düzey belirleyici yöntemler arasında denge sağladım mı? Zamanında ve yapıcı geri bildirimde bulundum mu? Değerlendirme sonuçlarını öğretim sürecimi planlamak için kullandım mı?</a:t>
            </a:r>
          </a:p>
          <a:p>
            <a:pPr>
              <a:lnSpc>
                <a:spcPct val="170000"/>
              </a:lnSpc>
            </a:pPr>
            <a:r>
              <a:rPr lang="tr-TR" dirty="0"/>
              <a:t>Ders içeriğini öğrenciler için ilgi çekici ve anlamlı hâle getirdim mi?</a:t>
            </a:r>
          </a:p>
        </p:txBody>
      </p:sp>
    </p:spTree>
    <p:extLst>
      <p:ext uri="{BB962C8B-B14F-4D97-AF65-F5344CB8AC3E}">
        <p14:creationId xmlns:p14="http://schemas.microsoft.com/office/powerpoint/2010/main" val="2945188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DEEFAD-2441-E487-B2B7-0FA901562D85}"/>
              </a:ext>
            </a:extLst>
          </p:cNvPr>
          <p:cNvSpPr>
            <a:spLocks noGrp="1"/>
          </p:cNvSpPr>
          <p:nvPr>
            <p:ph type="title"/>
          </p:nvPr>
        </p:nvSpPr>
        <p:spPr/>
        <p:txBody>
          <a:bodyPr/>
          <a:lstStyle/>
          <a:p>
            <a:r>
              <a:rPr lang="tr-TR" dirty="0"/>
              <a:t>ÖĞRETİM PROGRAMLARININ PERSPEKTİFİ</a:t>
            </a:r>
          </a:p>
        </p:txBody>
      </p:sp>
      <p:sp>
        <p:nvSpPr>
          <p:cNvPr id="3" name="İçerik Yer Tutucusu 2">
            <a:extLst>
              <a:ext uri="{FF2B5EF4-FFF2-40B4-BE49-F238E27FC236}">
                <a16:creationId xmlns:a16="http://schemas.microsoft.com/office/drawing/2014/main" id="{C656AF00-8924-E7C4-AF0C-911232A0B3E1}"/>
              </a:ext>
            </a:extLst>
          </p:cNvPr>
          <p:cNvSpPr>
            <a:spLocks noGrp="1"/>
          </p:cNvSpPr>
          <p:nvPr>
            <p:ph idx="1"/>
          </p:nvPr>
        </p:nvSpPr>
        <p:spPr/>
        <p:txBody>
          <a:bodyPr>
            <a:normAutofit/>
          </a:bodyPr>
          <a:lstStyle/>
          <a:p>
            <a:pPr marL="0" indent="0" algn="just">
              <a:lnSpc>
                <a:spcPct val="150000"/>
              </a:lnSpc>
              <a:buNone/>
            </a:pPr>
            <a:r>
              <a:rPr lang="tr-TR" dirty="0"/>
              <a:t>2019 programının perspektifi “Eğitim sistemimizin temel amacı değerlerimiz ve yetkinliklerle bütünleşmiş bilgi, beceri ve davranışlara sahip bireyler yetiştirmektir” şeklinde ifade edilirken 2024 programında aşağıdaki şekilde detaylı bir şekilde açıklanmıştır.</a:t>
            </a:r>
          </a:p>
        </p:txBody>
      </p:sp>
    </p:spTree>
    <p:extLst>
      <p:ext uri="{BB962C8B-B14F-4D97-AF65-F5344CB8AC3E}">
        <p14:creationId xmlns:p14="http://schemas.microsoft.com/office/powerpoint/2010/main" val="181329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55E2F4-0CBC-17DF-D52C-E87074C329D6}"/>
              </a:ext>
            </a:extLst>
          </p:cNvPr>
          <p:cNvSpPr>
            <a:spLocks noGrp="1"/>
          </p:cNvSpPr>
          <p:nvPr>
            <p:ph type="title"/>
          </p:nvPr>
        </p:nvSpPr>
        <p:spPr/>
        <p:txBody>
          <a:bodyPr/>
          <a:lstStyle/>
          <a:p>
            <a:r>
              <a:rPr lang="tr-TR" dirty="0"/>
              <a:t>TÜRKÇE DERSİ ÖĞRETİM PROGRAMI</a:t>
            </a:r>
            <a:br>
              <a:rPr lang="tr-TR" dirty="0"/>
            </a:br>
            <a:r>
              <a:rPr lang="tr-TR" sz="1800" b="0" i="0" u="none" strike="noStrike" baseline="0" dirty="0">
                <a:solidFill>
                  <a:srgbClr val="000000"/>
                </a:solidFill>
                <a:latin typeface="Barlow Medium" panose="00000600000000000000" pitchFamily="2" charset="-94"/>
              </a:rPr>
              <a:t>İLKOKUL TÜRKÇE DERSİ TEMEL FELSEFESİ VE ÖZEL AMAÇLARI </a:t>
            </a:r>
            <a:endParaRPr lang="tr-TR" dirty="0"/>
          </a:p>
        </p:txBody>
      </p:sp>
      <p:sp>
        <p:nvSpPr>
          <p:cNvPr id="3" name="İçerik Yer Tutucusu 2">
            <a:extLst>
              <a:ext uri="{FF2B5EF4-FFF2-40B4-BE49-F238E27FC236}">
                <a16:creationId xmlns:a16="http://schemas.microsoft.com/office/drawing/2014/main" id="{4C70CDB7-20F8-4D43-C7EB-BD3AD9A8C505}"/>
              </a:ext>
            </a:extLst>
          </p:cNvPr>
          <p:cNvSpPr>
            <a:spLocks noGrp="1"/>
          </p:cNvSpPr>
          <p:nvPr>
            <p:ph idx="1"/>
          </p:nvPr>
        </p:nvSpPr>
        <p:spPr/>
        <p:txBody>
          <a:bodyPr>
            <a:normAutofit/>
          </a:bodyPr>
          <a:lstStyle/>
          <a:p>
            <a:pPr marL="0" indent="0" algn="just">
              <a:buNone/>
            </a:pPr>
            <a:r>
              <a:rPr lang="tr-TR" dirty="0"/>
              <a:t>1. İlk okuma yazma becerilerini kazanmaları,</a:t>
            </a:r>
          </a:p>
          <a:p>
            <a:pPr marL="0" indent="0" algn="just">
              <a:buNone/>
            </a:pPr>
            <a:r>
              <a:rPr lang="tr-TR" dirty="0"/>
              <a:t>2. Okuma yazmaya karşı olumlu tutum geliştirmeleri,</a:t>
            </a:r>
          </a:p>
          <a:p>
            <a:pPr marL="0" indent="0" algn="just">
              <a:buNone/>
            </a:pPr>
            <a:r>
              <a:rPr lang="tr-TR" dirty="0"/>
              <a:t>3. Akademik ve sosyal yaşamını kolaylaştıracak nitelikte temel dil becerilerini edinmeleri,</a:t>
            </a:r>
          </a:p>
          <a:p>
            <a:pPr marL="0" indent="0" algn="just">
              <a:buNone/>
            </a:pPr>
            <a:r>
              <a:rPr lang="tr-TR" dirty="0"/>
              <a:t>4. Dört temel dil becerisini (dinleme/izleme, konuşma, okuma ve yazma) geliştirmeleri,</a:t>
            </a:r>
          </a:p>
          <a:p>
            <a:pPr marL="0" indent="0" algn="just">
              <a:buNone/>
            </a:pPr>
            <a:r>
              <a:rPr lang="tr-TR" dirty="0"/>
              <a:t>5. Türkçeyi bilinçli, doğru, etkili ve üretken kullanarak dil bilinci ve zevkine ulaşmaları,</a:t>
            </a:r>
          </a:p>
          <a:p>
            <a:pPr marL="0" indent="0" algn="just">
              <a:buNone/>
            </a:pPr>
            <a:r>
              <a:rPr lang="tr-TR" dirty="0"/>
              <a:t>6. Söz varlıklarını zenginleştirmeleri,</a:t>
            </a:r>
          </a:p>
        </p:txBody>
      </p:sp>
    </p:spTree>
    <p:extLst>
      <p:ext uri="{BB962C8B-B14F-4D97-AF65-F5344CB8AC3E}">
        <p14:creationId xmlns:p14="http://schemas.microsoft.com/office/powerpoint/2010/main" val="1529411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55E2F4-0CBC-17DF-D52C-E87074C329D6}"/>
              </a:ext>
            </a:extLst>
          </p:cNvPr>
          <p:cNvSpPr>
            <a:spLocks noGrp="1"/>
          </p:cNvSpPr>
          <p:nvPr>
            <p:ph type="title"/>
          </p:nvPr>
        </p:nvSpPr>
        <p:spPr/>
        <p:txBody>
          <a:bodyPr/>
          <a:lstStyle/>
          <a:p>
            <a:r>
              <a:rPr lang="tr-TR" dirty="0"/>
              <a:t>TÜRKÇE DERSİ ÖĞRETİM PROGRAMI</a:t>
            </a:r>
            <a:br>
              <a:rPr lang="tr-TR" dirty="0"/>
            </a:br>
            <a:r>
              <a:rPr lang="tr-TR" sz="1800" b="0" i="0" u="none" strike="noStrike" baseline="0" dirty="0">
                <a:solidFill>
                  <a:srgbClr val="000000"/>
                </a:solidFill>
                <a:latin typeface="Barlow Medium" panose="00000600000000000000" pitchFamily="2" charset="-94"/>
              </a:rPr>
              <a:t>İLKOKUL TÜRKÇE DERSİ TEMEL FELSEFESİ VE ÖZEL AMAÇLARI </a:t>
            </a:r>
            <a:endParaRPr lang="tr-TR" dirty="0"/>
          </a:p>
        </p:txBody>
      </p:sp>
      <p:sp>
        <p:nvSpPr>
          <p:cNvPr id="3" name="İçerik Yer Tutucusu 2">
            <a:extLst>
              <a:ext uri="{FF2B5EF4-FFF2-40B4-BE49-F238E27FC236}">
                <a16:creationId xmlns:a16="http://schemas.microsoft.com/office/drawing/2014/main" id="{4C70CDB7-20F8-4D43-C7EB-BD3AD9A8C505}"/>
              </a:ext>
            </a:extLst>
          </p:cNvPr>
          <p:cNvSpPr>
            <a:spLocks noGrp="1"/>
          </p:cNvSpPr>
          <p:nvPr>
            <p:ph idx="1"/>
          </p:nvPr>
        </p:nvSpPr>
        <p:spPr/>
        <p:txBody>
          <a:bodyPr>
            <a:normAutofit/>
          </a:bodyPr>
          <a:lstStyle/>
          <a:p>
            <a:pPr algn="just"/>
            <a:r>
              <a:rPr lang="tr-TR" dirty="0"/>
              <a:t>7. Dil becerilerini değer, eğilim ve diğer beceriler bağlamında bütüncül olarak geliştirmeleri,</a:t>
            </a:r>
          </a:p>
          <a:p>
            <a:pPr algn="just"/>
            <a:r>
              <a:rPr lang="tr-TR" dirty="0"/>
              <a:t>8. Bilgi ve deneyimlerini işe koşarak dört temel dil becerisini geliştirmeleri,</a:t>
            </a:r>
          </a:p>
          <a:p>
            <a:pPr algn="just"/>
            <a:r>
              <a:rPr lang="tr-TR" dirty="0"/>
              <a:t>9. Bilginin kaynağını ve doğruluğunu sorgulayarak bilgiye ulaşma, bilgiyi düzenleme ve kullanma becerisini geliştirmeleri,</a:t>
            </a:r>
          </a:p>
          <a:p>
            <a:pPr algn="just"/>
            <a:r>
              <a:rPr lang="tr-TR" dirty="0"/>
              <a:t>10. Millî, manevi, ahlaki, tarihî, kültürel ve sosyal değerleri içselleştirmeleri,</a:t>
            </a:r>
          </a:p>
          <a:p>
            <a:pPr algn="just"/>
            <a:r>
              <a:rPr lang="tr-TR" dirty="0"/>
              <a:t>11. Millî duygu ve düşüncelerini güçlendirmeleri,</a:t>
            </a:r>
          </a:p>
          <a:p>
            <a:pPr algn="just"/>
            <a:r>
              <a:rPr lang="tr-TR" dirty="0"/>
              <a:t>12. Türk, dünya kültür ve sanat eserleri aracılığıyla estetik ve sanatsal değerleri fark etmeleri ve benimsemeleri amaçlanmaktadır.</a:t>
            </a:r>
          </a:p>
        </p:txBody>
      </p:sp>
    </p:spTree>
    <p:extLst>
      <p:ext uri="{BB962C8B-B14F-4D97-AF65-F5344CB8AC3E}">
        <p14:creationId xmlns:p14="http://schemas.microsoft.com/office/powerpoint/2010/main" val="496078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55E2F4-0CBC-17DF-D52C-E87074C329D6}"/>
              </a:ext>
            </a:extLst>
          </p:cNvPr>
          <p:cNvSpPr>
            <a:spLocks noGrp="1"/>
          </p:cNvSpPr>
          <p:nvPr>
            <p:ph type="title"/>
          </p:nvPr>
        </p:nvSpPr>
        <p:spPr/>
        <p:txBody>
          <a:bodyPr/>
          <a:lstStyle/>
          <a:p>
            <a:r>
              <a:rPr lang="tr-TR" dirty="0"/>
              <a:t>TÜRKÇE DERSİ ÖĞRETİM PROGRAMI</a:t>
            </a:r>
          </a:p>
        </p:txBody>
      </p:sp>
      <p:sp>
        <p:nvSpPr>
          <p:cNvPr id="3" name="İçerik Yer Tutucusu 2">
            <a:extLst>
              <a:ext uri="{FF2B5EF4-FFF2-40B4-BE49-F238E27FC236}">
                <a16:creationId xmlns:a16="http://schemas.microsoft.com/office/drawing/2014/main" id="{4C70CDB7-20F8-4D43-C7EB-BD3AD9A8C505}"/>
              </a:ext>
            </a:extLst>
          </p:cNvPr>
          <p:cNvSpPr>
            <a:spLocks noGrp="1"/>
          </p:cNvSpPr>
          <p:nvPr>
            <p:ph idx="1"/>
          </p:nvPr>
        </p:nvSpPr>
        <p:spPr/>
        <p:txBody>
          <a:bodyPr>
            <a:normAutofit/>
          </a:bodyPr>
          <a:lstStyle/>
          <a:p>
            <a:pPr marL="0" indent="0" algn="just">
              <a:buNone/>
            </a:pPr>
            <a:r>
              <a:rPr lang="tr-TR" dirty="0"/>
              <a:t>Ses esaslı ilk okuma yazma öğretiminde öğrencilerin anlamını bildiği sözcüklere ulaşacak heceler elde etmek önemlidir.</a:t>
            </a:r>
          </a:p>
          <a:p>
            <a:pPr marL="0" indent="0" algn="just">
              <a:buNone/>
            </a:pPr>
            <a:r>
              <a:rPr lang="tr-TR" dirty="0"/>
              <a:t>Elde edilen hecelerden öğrencinin yakın çevresinde bildiği, duyduğu ve deneyimlediği sözcüklere ulaşılmalıdır. Ulaşılan sözcükler vasıtasıyla öğrencinin ön bilgilerine uygun ve bilişsel gelişimine katkı sağlayacak cümleler oluşturulmalıdır.</a:t>
            </a:r>
          </a:p>
          <a:p>
            <a:pPr marL="0" indent="0" algn="just">
              <a:buNone/>
            </a:pPr>
            <a:r>
              <a:rPr lang="tr-TR" dirty="0"/>
              <a:t>Seslendirme aşamasında öncelikle anlamlı hece ve sözcükler kurmayı hedefleyen bir anlayışla öğretim süreci devam ettirilmelidir.</a:t>
            </a:r>
          </a:p>
        </p:txBody>
      </p:sp>
    </p:spTree>
    <p:extLst>
      <p:ext uri="{BB962C8B-B14F-4D97-AF65-F5344CB8AC3E}">
        <p14:creationId xmlns:p14="http://schemas.microsoft.com/office/powerpoint/2010/main" val="823850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55E2F4-0CBC-17DF-D52C-E87074C329D6}"/>
              </a:ext>
            </a:extLst>
          </p:cNvPr>
          <p:cNvSpPr>
            <a:spLocks noGrp="1"/>
          </p:cNvSpPr>
          <p:nvPr>
            <p:ph type="title"/>
          </p:nvPr>
        </p:nvSpPr>
        <p:spPr/>
        <p:txBody>
          <a:bodyPr/>
          <a:lstStyle/>
          <a:p>
            <a:r>
              <a:rPr lang="tr-TR" dirty="0"/>
              <a:t>TÜRKÇE DERSİ ÖĞRETİM PROGRAMI</a:t>
            </a:r>
          </a:p>
        </p:txBody>
      </p:sp>
      <p:sp>
        <p:nvSpPr>
          <p:cNvPr id="3" name="İçerik Yer Tutucusu 2">
            <a:extLst>
              <a:ext uri="{FF2B5EF4-FFF2-40B4-BE49-F238E27FC236}">
                <a16:creationId xmlns:a16="http://schemas.microsoft.com/office/drawing/2014/main" id="{4C70CDB7-20F8-4D43-C7EB-BD3AD9A8C505}"/>
              </a:ext>
            </a:extLst>
          </p:cNvPr>
          <p:cNvSpPr>
            <a:spLocks noGrp="1"/>
          </p:cNvSpPr>
          <p:nvPr>
            <p:ph idx="1"/>
          </p:nvPr>
        </p:nvSpPr>
        <p:spPr/>
        <p:txBody>
          <a:bodyPr>
            <a:normAutofit/>
          </a:bodyPr>
          <a:lstStyle/>
          <a:p>
            <a:pPr marL="0" indent="0" algn="just">
              <a:buNone/>
            </a:pPr>
            <a:r>
              <a:rPr lang="tr-TR" dirty="0"/>
              <a:t>İlk okuma ve yazmaya başlama sürecinde önerilen basamaklar tamamlanmadan yeni ses öğretimine geçilmemelidir. İlk okuma yazma süreci, harf grupları ve öngörülen süreler şu şekildedir.</a:t>
            </a:r>
          </a:p>
        </p:txBody>
      </p:sp>
    </p:spTree>
    <p:extLst>
      <p:ext uri="{BB962C8B-B14F-4D97-AF65-F5344CB8AC3E}">
        <p14:creationId xmlns:p14="http://schemas.microsoft.com/office/powerpoint/2010/main" val="34864169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55E2F4-0CBC-17DF-D52C-E87074C329D6}"/>
              </a:ext>
            </a:extLst>
          </p:cNvPr>
          <p:cNvSpPr>
            <a:spLocks noGrp="1"/>
          </p:cNvSpPr>
          <p:nvPr>
            <p:ph type="title"/>
          </p:nvPr>
        </p:nvSpPr>
        <p:spPr/>
        <p:txBody>
          <a:bodyPr/>
          <a:lstStyle/>
          <a:p>
            <a:r>
              <a:rPr lang="tr-TR" dirty="0"/>
              <a:t>TÜRKÇE DERSİ ÖĞRETİM PROGRAMI</a:t>
            </a:r>
          </a:p>
        </p:txBody>
      </p:sp>
      <p:sp>
        <p:nvSpPr>
          <p:cNvPr id="3" name="İçerik Yer Tutucusu 2">
            <a:extLst>
              <a:ext uri="{FF2B5EF4-FFF2-40B4-BE49-F238E27FC236}">
                <a16:creationId xmlns:a16="http://schemas.microsoft.com/office/drawing/2014/main" id="{4C70CDB7-20F8-4D43-C7EB-BD3AD9A8C505}"/>
              </a:ext>
            </a:extLst>
          </p:cNvPr>
          <p:cNvSpPr>
            <a:spLocks noGrp="1"/>
          </p:cNvSpPr>
          <p:nvPr>
            <p:ph idx="1"/>
          </p:nvPr>
        </p:nvSpPr>
        <p:spPr/>
        <p:txBody>
          <a:bodyPr>
            <a:normAutofit/>
          </a:bodyPr>
          <a:lstStyle/>
          <a:p>
            <a:pPr marL="0" indent="0" algn="just">
              <a:buNone/>
            </a:pPr>
            <a:r>
              <a:rPr lang="tr-TR" dirty="0"/>
              <a:t>Hazırlık Haftası</a:t>
            </a:r>
          </a:p>
          <a:p>
            <a:pPr marL="0" indent="0" algn="just">
              <a:buNone/>
            </a:pPr>
            <a:r>
              <a:rPr lang="tr-TR" dirty="0"/>
              <a:t>Uyum haftasından sonraki bir hafta; öğrencilerin dinleme eğitimi çalışmaları, doğru nefes alıp verme ve odaklanma çalışmaları, parmak, el ve kol kaslarını geliştirme çalışmaları, kalem tutma, boyama, çizgi çalışmaları ve el-göz koordinasyonu çalışmalarına ayrılmalıdır.</a:t>
            </a:r>
          </a:p>
        </p:txBody>
      </p:sp>
    </p:spTree>
    <p:extLst>
      <p:ext uri="{BB962C8B-B14F-4D97-AF65-F5344CB8AC3E}">
        <p14:creationId xmlns:p14="http://schemas.microsoft.com/office/powerpoint/2010/main" val="3936185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55E2F4-0CBC-17DF-D52C-E87074C329D6}"/>
              </a:ext>
            </a:extLst>
          </p:cNvPr>
          <p:cNvSpPr>
            <a:spLocks noGrp="1"/>
          </p:cNvSpPr>
          <p:nvPr>
            <p:ph type="title"/>
          </p:nvPr>
        </p:nvSpPr>
        <p:spPr/>
        <p:txBody>
          <a:bodyPr/>
          <a:lstStyle/>
          <a:p>
            <a:r>
              <a:rPr lang="tr-TR" dirty="0"/>
              <a:t>TÜRKÇE DERSİ ÖĞRETİM PROGRAMI</a:t>
            </a:r>
          </a:p>
        </p:txBody>
      </p:sp>
      <p:sp>
        <p:nvSpPr>
          <p:cNvPr id="3" name="İçerik Yer Tutucusu 2">
            <a:extLst>
              <a:ext uri="{FF2B5EF4-FFF2-40B4-BE49-F238E27FC236}">
                <a16:creationId xmlns:a16="http://schemas.microsoft.com/office/drawing/2014/main" id="{4C70CDB7-20F8-4D43-C7EB-BD3AD9A8C505}"/>
              </a:ext>
            </a:extLst>
          </p:cNvPr>
          <p:cNvSpPr>
            <a:spLocks noGrp="1"/>
          </p:cNvSpPr>
          <p:nvPr>
            <p:ph idx="1"/>
          </p:nvPr>
        </p:nvSpPr>
        <p:spPr/>
        <p:txBody>
          <a:bodyPr>
            <a:normAutofit/>
          </a:bodyPr>
          <a:lstStyle/>
          <a:p>
            <a:pPr marL="514350" indent="-514350" algn="just">
              <a:buAutoNum type="arabicPeriod"/>
            </a:pPr>
            <a:r>
              <a:rPr lang="tr-TR" dirty="0"/>
              <a:t>Grup Harfler (6 Hafta): A-N-E-T-İ-L/ a-n-e-t-i-l  </a:t>
            </a:r>
            <a:r>
              <a:rPr lang="tr-TR" sz="2000" dirty="0">
                <a:solidFill>
                  <a:srgbClr val="FF0000"/>
                </a:solidFill>
              </a:rPr>
              <a:t>(</a:t>
            </a:r>
            <a:r>
              <a:rPr lang="pt-BR" sz="2000" b="1" i="0" u="none" strike="noStrike" baseline="0" dirty="0">
                <a:solidFill>
                  <a:srgbClr val="FF0000"/>
                </a:solidFill>
                <a:latin typeface="TTKBDikTemelAbece-Bold"/>
              </a:rPr>
              <a:t>E, L, A, K, İ, N</a:t>
            </a:r>
            <a:r>
              <a:rPr lang="tr-TR" sz="2000" b="1" i="0" u="none" strike="noStrike" baseline="0" dirty="0">
                <a:solidFill>
                  <a:srgbClr val="FF0000"/>
                </a:solidFill>
                <a:latin typeface="TTKBDikTemelAbece-Bold"/>
              </a:rPr>
              <a:t>)</a:t>
            </a:r>
            <a:endParaRPr lang="tr-TR" sz="2000" dirty="0">
              <a:solidFill>
                <a:srgbClr val="FF0000"/>
              </a:solidFill>
            </a:endParaRPr>
          </a:p>
          <a:p>
            <a:pPr marL="514350" indent="-514350" algn="just">
              <a:buAutoNum type="arabicPeriod"/>
            </a:pPr>
            <a:r>
              <a:rPr lang="tr-TR" dirty="0"/>
              <a:t>Grup Harfler (4 Hafta): O-K-U-R-I-M/ o-k-u-r-ı-m </a:t>
            </a:r>
            <a:r>
              <a:rPr lang="tr-TR" sz="2000" b="1" dirty="0">
                <a:solidFill>
                  <a:srgbClr val="FF0000"/>
                </a:solidFill>
              </a:rPr>
              <a:t>(</a:t>
            </a:r>
            <a:r>
              <a:rPr lang="es-ES" sz="2000" b="1" dirty="0">
                <a:solidFill>
                  <a:srgbClr val="FF0000"/>
                </a:solidFill>
              </a:rPr>
              <a:t>O, M, U, T, Ü, Y</a:t>
            </a:r>
            <a:r>
              <a:rPr lang="tr-TR" sz="2000" b="1" dirty="0">
                <a:solidFill>
                  <a:srgbClr val="FF0000"/>
                </a:solidFill>
              </a:rPr>
              <a:t>)</a:t>
            </a:r>
          </a:p>
          <a:p>
            <a:pPr marL="514350" indent="-514350" algn="just">
              <a:buFont typeface="Arial" panose="020B0604020202020204" pitchFamily="34" charset="0"/>
              <a:buAutoNum type="arabicPeriod"/>
            </a:pPr>
            <a:r>
              <a:rPr lang="tr-TR" dirty="0"/>
              <a:t>Grup Harfler (2 Hafta): Ü-S-Ö-Y-D-Z/ ü-s-ö-y-d-z </a:t>
            </a:r>
            <a:r>
              <a:rPr lang="tr-TR" sz="2000" b="1" dirty="0">
                <a:solidFill>
                  <a:srgbClr val="FF0000"/>
                </a:solidFill>
              </a:rPr>
              <a:t>(</a:t>
            </a:r>
            <a:r>
              <a:rPr lang="pt-BR" sz="2000" b="1" dirty="0">
                <a:solidFill>
                  <a:srgbClr val="FF0000"/>
                </a:solidFill>
              </a:rPr>
              <a:t>Ö, R, I, D, S, B</a:t>
            </a:r>
            <a:r>
              <a:rPr lang="tr-TR" sz="2000" b="1" dirty="0">
                <a:solidFill>
                  <a:srgbClr val="FF0000"/>
                </a:solidFill>
              </a:rPr>
              <a:t>)</a:t>
            </a:r>
          </a:p>
          <a:p>
            <a:pPr marL="514350" indent="-514350" algn="just">
              <a:buAutoNum type="arabicPeriod"/>
            </a:pPr>
            <a:r>
              <a:rPr lang="tr-TR" dirty="0"/>
              <a:t>Grup Harfler (2 Hafta): Ç-B-G-C-Ş/ ç-b-g-c-ş </a:t>
            </a:r>
            <a:r>
              <a:rPr lang="tr-TR" sz="2000" b="1" dirty="0">
                <a:solidFill>
                  <a:srgbClr val="FF0000"/>
                </a:solidFill>
              </a:rPr>
              <a:t>(</a:t>
            </a:r>
            <a:r>
              <a:rPr lang="pl-PL" sz="2000" b="1" dirty="0">
                <a:solidFill>
                  <a:srgbClr val="FF0000"/>
                </a:solidFill>
              </a:rPr>
              <a:t>Z, Ç, G, Ş, C, P</a:t>
            </a:r>
            <a:r>
              <a:rPr lang="tr-TR" sz="2000" b="1" dirty="0">
                <a:solidFill>
                  <a:srgbClr val="FF0000"/>
                </a:solidFill>
              </a:rPr>
              <a:t>)</a:t>
            </a:r>
          </a:p>
          <a:p>
            <a:pPr marL="514350" indent="-514350" algn="just">
              <a:buFont typeface="Arial" panose="020B0604020202020204" pitchFamily="34" charset="0"/>
              <a:buAutoNum type="arabicPeriod"/>
            </a:pPr>
            <a:r>
              <a:rPr lang="tr-TR" dirty="0"/>
              <a:t>Grup Harfler (2 Hafta): P-H-V-Ğ-F-J /p-h-v-ğ-f-j </a:t>
            </a:r>
            <a:r>
              <a:rPr lang="tr-TR" sz="2000" b="1" dirty="0">
                <a:solidFill>
                  <a:srgbClr val="FF0000"/>
                </a:solidFill>
              </a:rPr>
              <a:t>(</a:t>
            </a:r>
            <a:r>
              <a:rPr lang="pt-BR" sz="2000" b="1" dirty="0">
                <a:solidFill>
                  <a:srgbClr val="FF0000"/>
                </a:solidFill>
              </a:rPr>
              <a:t>H, V, Ğ, F, J</a:t>
            </a:r>
            <a:r>
              <a:rPr lang="tr-TR" sz="2000" b="1" dirty="0">
                <a:solidFill>
                  <a:srgbClr val="FF0000"/>
                </a:solidFill>
              </a:rPr>
              <a:t>)</a:t>
            </a:r>
          </a:p>
          <a:p>
            <a:pPr marL="514350" indent="-514350" algn="just">
              <a:buAutoNum type="arabicPeriod"/>
            </a:pPr>
            <a:endParaRPr lang="tr-TR" dirty="0"/>
          </a:p>
          <a:p>
            <a:pPr marL="514350" indent="-514350" algn="just">
              <a:buAutoNum type="arabicPeriod"/>
            </a:pPr>
            <a:endParaRPr lang="tr-TR" dirty="0"/>
          </a:p>
        </p:txBody>
      </p:sp>
    </p:spTree>
    <p:extLst>
      <p:ext uri="{BB962C8B-B14F-4D97-AF65-F5344CB8AC3E}">
        <p14:creationId xmlns:p14="http://schemas.microsoft.com/office/powerpoint/2010/main" val="36757680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55E2F4-0CBC-17DF-D52C-E87074C329D6}"/>
              </a:ext>
            </a:extLst>
          </p:cNvPr>
          <p:cNvSpPr>
            <a:spLocks noGrp="1"/>
          </p:cNvSpPr>
          <p:nvPr>
            <p:ph type="title"/>
          </p:nvPr>
        </p:nvSpPr>
        <p:spPr/>
        <p:txBody>
          <a:bodyPr/>
          <a:lstStyle/>
          <a:p>
            <a:r>
              <a:rPr lang="tr-TR" dirty="0"/>
              <a:t>TÜRKÇE DERSİ ÖĞRETİM PROGRAMI</a:t>
            </a:r>
            <a:br>
              <a:rPr lang="tr-TR" dirty="0"/>
            </a:br>
            <a:r>
              <a:rPr lang="tr-TR" sz="1800" b="1" i="0" u="none" strike="noStrike" baseline="0" dirty="0">
                <a:solidFill>
                  <a:srgbClr val="000000"/>
                </a:solidFill>
                <a:latin typeface="Barlow SemiBold" panose="00000700000000000000" pitchFamily="2" charset="-94"/>
              </a:rPr>
              <a:t>İlk Okuma ve Yazma Öğretim Yöntemi </a:t>
            </a:r>
            <a:endParaRPr lang="tr-TR" dirty="0"/>
          </a:p>
        </p:txBody>
      </p:sp>
      <p:sp>
        <p:nvSpPr>
          <p:cNvPr id="3" name="İçerik Yer Tutucusu 2">
            <a:extLst>
              <a:ext uri="{FF2B5EF4-FFF2-40B4-BE49-F238E27FC236}">
                <a16:creationId xmlns:a16="http://schemas.microsoft.com/office/drawing/2014/main" id="{4C70CDB7-20F8-4D43-C7EB-BD3AD9A8C505}"/>
              </a:ext>
            </a:extLst>
          </p:cNvPr>
          <p:cNvSpPr>
            <a:spLocks noGrp="1"/>
          </p:cNvSpPr>
          <p:nvPr>
            <p:ph idx="1"/>
          </p:nvPr>
        </p:nvSpPr>
        <p:spPr/>
        <p:txBody>
          <a:bodyPr>
            <a:normAutofit/>
          </a:bodyPr>
          <a:lstStyle/>
          <a:p>
            <a:pPr marL="514350" indent="-514350" algn="just">
              <a:buAutoNum type="arabicPeriod"/>
            </a:pPr>
            <a:endParaRPr lang="tr-TR" dirty="0"/>
          </a:p>
          <a:p>
            <a:pPr marL="514350" indent="-514350" algn="just">
              <a:buAutoNum type="arabicPeriod"/>
            </a:pPr>
            <a:endParaRPr lang="tr-TR" dirty="0"/>
          </a:p>
        </p:txBody>
      </p:sp>
      <p:graphicFrame>
        <p:nvGraphicFramePr>
          <p:cNvPr id="5" name="Tablo 4">
            <a:extLst>
              <a:ext uri="{FF2B5EF4-FFF2-40B4-BE49-F238E27FC236}">
                <a16:creationId xmlns:a16="http://schemas.microsoft.com/office/drawing/2014/main" id="{F80A001A-F9A4-3FF2-060C-2DCD306946D4}"/>
              </a:ext>
            </a:extLst>
          </p:cNvPr>
          <p:cNvGraphicFramePr>
            <a:graphicFrameLocks noGrp="1"/>
          </p:cNvGraphicFramePr>
          <p:nvPr>
            <p:extLst>
              <p:ext uri="{D42A27DB-BD31-4B8C-83A1-F6EECF244321}">
                <p14:modId xmlns:p14="http://schemas.microsoft.com/office/powerpoint/2010/main" val="1033910727"/>
              </p:ext>
            </p:extLst>
          </p:nvPr>
        </p:nvGraphicFramePr>
        <p:xfrm>
          <a:off x="838200" y="1492020"/>
          <a:ext cx="10314482" cy="5018547"/>
        </p:xfrm>
        <a:graphic>
          <a:graphicData uri="http://schemas.openxmlformats.org/drawingml/2006/table">
            <a:tbl>
              <a:tblPr firstRow="1" firstCol="1" bandRow="1">
                <a:tableStyleId>{5C22544A-7EE6-4342-B048-85BDC9FD1C3A}</a:tableStyleId>
              </a:tblPr>
              <a:tblGrid>
                <a:gridCol w="5157241">
                  <a:extLst>
                    <a:ext uri="{9D8B030D-6E8A-4147-A177-3AD203B41FA5}">
                      <a16:colId xmlns:a16="http://schemas.microsoft.com/office/drawing/2014/main" val="2066982542"/>
                    </a:ext>
                  </a:extLst>
                </a:gridCol>
                <a:gridCol w="5157241">
                  <a:extLst>
                    <a:ext uri="{9D8B030D-6E8A-4147-A177-3AD203B41FA5}">
                      <a16:colId xmlns:a16="http://schemas.microsoft.com/office/drawing/2014/main" val="3502244998"/>
                    </a:ext>
                  </a:extLst>
                </a:gridCol>
              </a:tblGrid>
              <a:tr h="230955">
                <a:tc>
                  <a:txBody>
                    <a:bodyPr/>
                    <a:lstStyle/>
                    <a:p>
                      <a:pPr algn="ctr">
                        <a:lnSpc>
                          <a:spcPct val="107000"/>
                        </a:lnSpc>
                        <a:spcAft>
                          <a:spcPts val="800"/>
                        </a:spcAft>
                      </a:pPr>
                      <a:r>
                        <a:rPr lang="tr-TR" sz="1600" kern="100">
                          <a:effectLst/>
                          <a:latin typeface="Times New Roman" panose="02020603050405020304" pitchFamily="18" charset="0"/>
                          <a:cs typeface="Times New Roman" panose="02020603050405020304" pitchFamily="18" charset="0"/>
                        </a:rPr>
                        <a:t>Eski Program</a:t>
                      </a:r>
                      <a:endParaRPr lang="tr-TR"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3229" marR="63229" marT="0" marB="0"/>
                </a:tc>
                <a:tc>
                  <a:txBody>
                    <a:bodyPr/>
                    <a:lstStyle/>
                    <a:p>
                      <a:pPr algn="ctr">
                        <a:lnSpc>
                          <a:spcPct val="107000"/>
                        </a:lnSpc>
                        <a:spcAft>
                          <a:spcPts val="800"/>
                        </a:spcAft>
                      </a:pPr>
                      <a:r>
                        <a:rPr lang="tr-TR" sz="1600" kern="100">
                          <a:effectLst/>
                          <a:latin typeface="Times New Roman" panose="02020603050405020304" pitchFamily="18" charset="0"/>
                          <a:cs typeface="Times New Roman" panose="02020603050405020304" pitchFamily="18" charset="0"/>
                        </a:rPr>
                        <a:t>Yeni Program</a:t>
                      </a:r>
                      <a:endParaRPr lang="tr-TR"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3229" marR="63229" marT="0" marB="0"/>
                </a:tc>
                <a:extLst>
                  <a:ext uri="{0D108BD9-81ED-4DB2-BD59-A6C34878D82A}">
                    <a16:rowId xmlns:a16="http://schemas.microsoft.com/office/drawing/2014/main" val="2766462861"/>
                  </a:ext>
                </a:extLst>
              </a:tr>
              <a:tr h="1951365">
                <a:tc>
                  <a:txBody>
                    <a:bodyPr/>
                    <a:lstStyle/>
                    <a:p>
                      <a:pPr>
                        <a:lnSpc>
                          <a:spcPct val="107000"/>
                        </a:lnSpc>
                        <a:spcAft>
                          <a:spcPts val="800"/>
                        </a:spcAft>
                      </a:pPr>
                      <a:r>
                        <a:rPr lang="tr-TR" sz="1600" kern="100" dirty="0">
                          <a:effectLst/>
                          <a:latin typeface="Times New Roman" panose="02020603050405020304" pitchFamily="18" charset="0"/>
                          <a:cs typeface="Times New Roman" panose="02020603050405020304" pitchFamily="18" charset="0"/>
                        </a:rPr>
                        <a:t>1) İlk okuma yazmaya hazırlık</a:t>
                      </a:r>
                    </a:p>
                    <a:p>
                      <a:pPr>
                        <a:lnSpc>
                          <a:spcPct val="107000"/>
                        </a:lnSpc>
                        <a:spcAft>
                          <a:spcPts val="800"/>
                        </a:spcAft>
                      </a:pPr>
                      <a:r>
                        <a:rPr lang="tr-TR" sz="1600" kern="100" dirty="0">
                          <a:effectLst/>
                          <a:latin typeface="Times New Roman" panose="02020603050405020304" pitchFamily="18" charset="0"/>
                          <a:cs typeface="Times New Roman" panose="02020603050405020304" pitchFamily="18" charset="0"/>
                        </a:rPr>
                        <a:t>a) Dinleme eğitimi çalışmaları</a:t>
                      </a:r>
                    </a:p>
                    <a:p>
                      <a:pPr>
                        <a:lnSpc>
                          <a:spcPct val="107000"/>
                        </a:lnSpc>
                        <a:spcAft>
                          <a:spcPts val="800"/>
                        </a:spcAft>
                      </a:pPr>
                      <a:r>
                        <a:rPr lang="tr-TR" sz="1600" kern="100" dirty="0">
                          <a:effectLst/>
                          <a:latin typeface="Times New Roman" panose="02020603050405020304" pitchFamily="18" charset="0"/>
                          <a:cs typeface="Times New Roman" panose="02020603050405020304" pitchFamily="18" charset="0"/>
                        </a:rPr>
                        <a:t>b) Parmak, el ve kol kaslarını geliştirme çalışmaları</a:t>
                      </a:r>
                    </a:p>
                    <a:p>
                      <a:pPr>
                        <a:lnSpc>
                          <a:spcPct val="107000"/>
                        </a:lnSpc>
                        <a:spcAft>
                          <a:spcPts val="800"/>
                        </a:spcAft>
                      </a:pPr>
                      <a:r>
                        <a:rPr lang="tr-TR" sz="1600" kern="100" dirty="0">
                          <a:effectLst/>
                          <a:latin typeface="Times New Roman" panose="02020603050405020304" pitchFamily="18" charset="0"/>
                          <a:cs typeface="Times New Roman" panose="02020603050405020304" pitchFamily="18" charset="0"/>
                        </a:rPr>
                        <a:t>c) Boyama ve çizgi çalışmaları</a:t>
                      </a:r>
                      <a:endParaRPr lang="tr-TR"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3229" marR="63229" marT="0" marB="0"/>
                </a:tc>
                <a:tc>
                  <a:txBody>
                    <a:bodyPr/>
                    <a:lstStyle/>
                    <a:p>
                      <a:pPr>
                        <a:lnSpc>
                          <a:spcPct val="107000"/>
                        </a:lnSpc>
                        <a:spcAft>
                          <a:spcPts val="800"/>
                        </a:spcAft>
                      </a:pPr>
                      <a:r>
                        <a:rPr lang="tr-TR" sz="1600" kern="100">
                          <a:effectLst/>
                          <a:latin typeface="Times New Roman" panose="02020603050405020304" pitchFamily="18" charset="0"/>
                          <a:cs typeface="Times New Roman" panose="02020603050405020304" pitchFamily="18" charset="0"/>
                        </a:rPr>
                        <a:t>1) İlk okuma yazmaya hazırlık</a:t>
                      </a:r>
                    </a:p>
                    <a:p>
                      <a:pPr>
                        <a:lnSpc>
                          <a:spcPct val="107000"/>
                        </a:lnSpc>
                        <a:spcAft>
                          <a:spcPts val="800"/>
                        </a:spcAft>
                      </a:pPr>
                      <a:r>
                        <a:rPr lang="tr-TR" sz="1600" kern="100">
                          <a:effectLst/>
                          <a:latin typeface="Times New Roman" panose="02020603050405020304" pitchFamily="18" charset="0"/>
                          <a:cs typeface="Times New Roman" panose="02020603050405020304" pitchFamily="18" charset="0"/>
                        </a:rPr>
                        <a:t>a) Dinleme eğitimi çalışmaları</a:t>
                      </a:r>
                    </a:p>
                    <a:p>
                      <a:pPr>
                        <a:lnSpc>
                          <a:spcPct val="107000"/>
                        </a:lnSpc>
                        <a:spcAft>
                          <a:spcPts val="800"/>
                        </a:spcAft>
                      </a:pPr>
                      <a:r>
                        <a:rPr lang="tr-TR" sz="1600" kern="100">
                          <a:effectLst/>
                          <a:latin typeface="Times New Roman" panose="02020603050405020304" pitchFamily="18" charset="0"/>
                          <a:cs typeface="Times New Roman" panose="02020603050405020304" pitchFamily="18" charset="0"/>
                        </a:rPr>
                        <a:t>b) Doğru nefes alıp verme çalışmaları</a:t>
                      </a:r>
                    </a:p>
                    <a:p>
                      <a:pPr>
                        <a:lnSpc>
                          <a:spcPct val="107000"/>
                        </a:lnSpc>
                        <a:spcAft>
                          <a:spcPts val="800"/>
                        </a:spcAft>
                      </a:pPr>
                      <a:r>
                        <a:rPr lang="tr-TR" sz="1600" kern="100">
                          <a:effectLst/>
                          <a:latin typeface="Times New Roman" panose="02020603050405020304" pitchFamily="18" charset="0"/>
                          <a:cs typeface="Times New Roman" panose="02020603050405020304" pitchFamily="18" charset="0"/>
                        </a:rPr>
                        <a:t>c) Parmak, el ve kol kaslarını geliştirme çalışmaları</a:t>
                      </a:r>
                    </a:p>
                    <a:p>
                      <a:pPr>
                        <a:lnSpc>
                          <a:spcPct val="107000"/>
                        </a:lnSpc>
                        <a:spcAft>
                          <a:spcPts val="800"/>
                        </a:spcAft>
                      </a:pPr>
                      <a:r>
                        <a:rPr lang="tr-TR" sz="1600" kern="100">
                          <a:effectLst/>
                          <a:latin typeface="Times New Roman" panose="02020603050405020304" pitchFamily="18" charset="0"/>
                          <a:cs typeface="Times New Roman" panose="02020603050405020304" pitchFamily="18" charset="0"/>
                        </a:rPr>
                        <a:t>ç) Kalem tutma, boyama ve çizgi çalışmaları</a:t>
                      </a:r>
                    </a:p>
                    <a:p>
                      <a:pPr>
                        <a:lnSpc>
                          <a:spcPct val="107000"/>
                        </a:lnSpc>
                        <a:spcAft>
                          <a:spcPts val="800"/>
                        </a:spcAft>
                      </a:pPr>
                      <a:r>
                        <a:rPr lang="tr-TR" sz="1600" kern="100">
                          <a:effectLst/>
                          <a:latin typeface="Times New Roman" panose="02020603050405020304" pitchFamily="18" charset="0"/>
                          <a:cs typeface="Times New Roman" panose="02020603050405020304" pitchFamily="18" charset="0"/>
                        </a:rPr>
                        <a:t>d) El-göz koordinasyonu çalışmaları</a:t>
                      </a:r>
                      <a:endParaRPr lang="tr-TR"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3229" marR="63229" marT="0" marB="0"/>
                </a:tc>
                <a:extLst>
                  <a:ext uri="{0D108BD9-81ED-4DB2-BD59-A6C34878D82A}">
                    <a16:rowId xmlns:a16="http://schemas.microsoft.com/office/drawing/2014/main" val="2965781392"/>
                  </a:ext>
                </a:extLst>
              </a:tr>
              <a:tr h="1854933">
                <a:tc>
                  <a:txBody>
                    <a:bodyPr/>
                    <a:lstStyle/>
                    <a:p>
                      <a:pPr>
                        <a:lnSpc>
                          <a:spcPct val="107000"/>
                        </a:lnSpc>
                        <a:spcAft>
                          <a:spcPts val="800"/>
                        </a:spcAft>
                      </a:pPr>
                      <a:r>
                        <a:rPr lang="tr-TR" sz="1600" kern="100" dirty="0">
                          <a:effectLst/>
                          <a:latin typeface="Times New Roman" panose="02020603050405020304" pitchFamily="18" charset="0"/>
                          <a:cs typeface="Times New Roman" panose="02020603050405020304" pitchFamily="18" charset="0"/>
                        </a:rPr>
                        <a:t>2) İlk okuma yazmaya başlama ve ilerleme</a:t>
                      </a:r>
                    </a:p>
                    <a:p>
                      <a:pPr>
                        <a:lnSpc>
                          <a:spcPct val="107000"/>
                        </a:lnSpc>
                        <a:spcAft>
                          <a:spcPts val="800"/>
                        </a:spcAft>
                      </a:pPr>
                      <a:r>
                        <a:rPr lang="tr-TR" sz="1600" kern="100" dirty="0">
                          <a:effectLst/>
                          <a:latin typeface="Times New Roman" panose="02020603050405020304" pitchFamily="18" charset="0"/>
                          <a:cs typeface="Times New Roman" panose="02020603050405020304" pitchFamily="18" charset="0"/>
                        </a:rPr>
                        <a:t>a) Sesi hissetme, tanıma ve ayırt etme</a:t>
                      </a:r>
                    </a:p>
                    <a:p>
                      <a:pPr>
                        <a:lnSpc>
                          <a:spcPct val="107000"/>
                        </a:lnSpc>
                        <a:spcAft>
                          <a:spcPts val="800"/>
                        </a:spcAft>
                      </a:pPr>
                      <a:r>
                        <a:rPr lang="tr-TR" sz="1600" kern="100" dirty="0">
                          <a:effectLst/>
                          <a:latin typeface="Times New Roman" panose="02020603050405020304" pitchFamily="18" charset="0"/>
                          <a:cs typeface="Times New Roman" panose="02020603050405020304" pitchFamily="18" charset="0"/>
                        </a:rPr>
                        <a:t>b) Harfi okuma ve yazma</a:t>
                      </a:r>
                    </a:p>
                    <a:p>
                      <a:pPr>
                        <a:lnSpc>
                          <a:spcPct val="107000"/>
                        </a:lnSpc>
                        <a:spcAft>
                          <a:spcPts val="800"/>
                        </a:spcAft>
                      </a:pPr>
                      <a:r>
                        <a:rPr lang="tr-TR" sz="1600" kern="100" dirty="0">
                          <a:effectLst/>
                          <a:latin typeface="Times New Roman" panose="02020603050405020304" pitchFamily="18" charset="0"/>
                          <a:cs typeface="Times New Roman" panose="02020603050405020304" pitchFamily="18" charset="0"/>
                        </a:rPr>
                        <a:t>c) Harflerden heceler, hecelerden kelimeler, kelimelerden cümleler oluşturma</a:t>
                      </a:r>
                    </a:p>
                    <a:p>
                      <a:pPr>
                        <a:lnSpc>
                          <a:spcPct val="107000"/>
                        </a:lnSpc>
                        <a:spcAft>
                          <a:spcPts val="800"/>
                        </a:spcAft>
                      </a:pPr>
                      <a:r>
                        <a:rPr lang="tr-TR" sz="1600" kern="100" dirty="0">
                          <a:effectLst/>
                          <a:latin typeface="Times New Roman" panose="02020603050405020304" pitchFamily="18" charset="0"/>
                          <a:cs typeface="Times New Roman" panose="02020603050405020304" pitchFamily="18" charset="0"/>
                        </a:rPr>
                        <a:t>d) Metin okuma</a:t>
                      </a:r>
                      <a:endParaRPr lang="tr-TR"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3229" marR="63229" marT="0" marB="0"/>
                </a:tc>
                <a:tc>
                  <a:txBody>
                    <a:bodyPr/>
                    <a:lstStyle/>
                    <a:p>
                      <a:pPr>
                        <a:lnSpc>
                          <a:spcPct val="107000"/>
                        </a:lnSpc>
                        <a:spcAft>
                          <a:spcPts val="800"/>
                        </a:spcAft>
                      </a:pPr>
                      <a:r>
                        <a:rPr lang="tr-TR" sz="1600" kern="100" dirty="0">
                          <a:effectLst/>
                          <a:latin typeface="Times New Roman" panose="02020603050405020304" pitchFamily="18" charset="0"/>
                          <a:cs typeface="Times New Roman" panose="02020603050405020304" pitchFamily="18" charset="0"/>
                        </a:rPr>
                        <a:t>2) İlk okuma yazmaya başlama ve ilerleme</a:t>
                      </a:r>
                    </a:p>
                    <a:p>
                      <a:pPr>
                        <a:lnSpc>
                          <a:spcPct val="107000"/>
                        </a:lnSpc>
                        <a:spcAft>
                          <a:spcPts val="800"/>
                        </a:spcAft>
                      </a:pPr>
                      <a:r>
                        <a:rPr lang="tr-TR" sz="1600" kern="100" dirty="0">
                          <a:effectLst/>
                          <a:latin typeface="Times New Roman" panose="02020603050405020304" pitchFamily="18" charset="0"/>
                          <a:cs typeface="Times New Roman" panose="02020603050405020304" pitchFamily="18" charset="0"/>
                        </a:rPr>
                        <a:t>a) Ses öğretimi</a:t>
                      </a:r>
                    </a:p>
                    <a:p>
                      <a:pPr>
                        <a:lnSpc>
                          <a:spcPct val="107000"/>
                        </a:lnSpc>
                        <a:spcAft>
                          <a:spcPts val="800"/>
                        </a:spcAft>
                      </a:pPr>
                      <a:r>
                        <a:rPr lang="tr-TR" sz="1600" kern="100" dirty="0">
                          <a:effectLst/>
                          <a:latin typeface="Times New Roman" panose="02020603050405020304" pitchFamily="18" charset="0"/>
                          <a:cs typeface="Times New Roman" panose="02020603050405020304" pitchFamily="18" charset="0"/>
                        </a:rPr>
                        <a:t>b) Harfi okuma ve yazma</a:t>
                      </a:r>
                    </a:p>
                    <a:p>
                      <a:pPr>
                        <a:lnSpc>
                          <a:spcPct val="107000"/>
                        </a:lnSpc>
                        <a:spcAft>
                          <a:spcPts val="800"/>
                        </a:spcAft>
                      </a:pPr>
                      <a:r>
                        <a:rPr lang="tr-TR" sz="1600" kern="100" dirty="0">
                          <a:effectLst/>
                          <a:latin typeface="Times New Roman" panose="02020603050405020304" pitchFamily="18" charset="0"/>
                          <a:cs typeface="Times New Roman" panose="02020603050405020304" pitchFamily="18" charset="0"/>
                        </a:rPr>
                        <a:t>c) Harflerden heceler, hecelerden sözcükler, sözcüklerden cümleler oluşturma</a:t>
                      </a:r>
                    </a:p>
                    <a:p>
                      <a:pPr>
                        <a:lnSpc>
                          <a:spcPct val="107000"/>
                        </a:lnSpc>
                        <a:spcAft>
                          <a:spcPts val="800"/>
                        </a:spcAft>
                      </a:pPr>
                      <a:r>
                        <a:rPr lang="tr-TR" sz="1600" kern="100" dirty="0">
                          <a:effectLst/>
                          <a:latin typeface="Times New Roman" panose="02020603050405020304" pitchFamily="18" charset="0"/>
                          <a:cs typeface="Times New Roman" panose="02020603050405020304" pitchFamily="18" charset="0"/>
                        </a:rPr>
                        <a:t>ç) Metin okuma</a:t>
                      </a:r>
                      <a:endParaRPr lang="tr-TR"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3229" marR="63229" marT="0" marB="0"/>
                </a:tc>
                <a:extLst>
                  <a:ext uri="{0D108BD9-81ED-4DB2-BD59-A6C34878D82A}">
                    <a16:rowId xmlns:a16="http://schemas.microsoft.com/office/drawing/2014/main" val="1641528645"/>
                  </a:ext>
                </a:extLst>
              </a:tr>
              <a:tr h="764935">
                <a:tc>
                  <a:txBody>
                    <a:bodyPr/>
                    <a:lstStyle/>
                    <a:p>
                      <a:pPr>
                        <a:lnSpc>
                          <a:spcPct val="107000"/>
                        </a:lnSpc>
                        <a:spcAft>
                          <a:spcPts val="800"/>
                        </a:spcAft>
                      </a:pPr>
                      <a:r>
                        <a:rPr lang="tr-TR" sz="1600" kern="100" dirty="0">
                          <a:effectLst/>
                          <a:latin typeface="Times New Roman" panose="02020603050405020304" pitchFamily="18" charset="0"/>
                          <a:cs typeface="Times New Roman" panose="02020603050405020304" pitchFamily="18" charset="0"/>
                        </a:rPr>
                        <a:t>3) Bağımsız okuma ve yazma </a:t>
                      </a:r>
                      <a:endParaRPr lang="tr-TR"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3229" marR="63229" marT="0" marB="0"/>
                </a:tc>
                <a:tc>
                  <a:txBody>
                    <a:bodyPr/>
                    <a:lstStyle/>
                    <a:p>
                      <a:pPr>
                        <a:lnSpc>
                          <a:spcPct val="107000"/>
                        </a:lnSpc>
                        <a:spcAft>
                          <a:spcPts val="800"/>
                        </a:spcAft>
                      </a:pPr>
                      <a:r>
                        <a:rPr lang="tr-TR" sz="1600" kern="100" dirty="0">
                          <a:effectLst/>
                          <a:latin typeface="Times New Roman" panose="02020603050405020304" pitchFamily="18" charset="0"/>
                          <a:cs typeface="Times New Roman" panose="02020603050405020304" pitchFamily="18" charset="0"/>
                        </a:rPr>
                        <a:t>3) Bağımsız okuma ve yazma </a:t>
                      </a:r>
                      <a:endParaRPr lang="tr-TR"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3229" marR="63229" marT="0" marB="0"/>
                </a:tc>
                <a:extLst>
                  <a:ext uri="{0D108BD9-81ED-4DB2-BD59-A6C34878D82A}">
                    <a16:rowId xmlns:a16="http://schemas.microsoft.com/office/drawing/2014/main" val="807560743"/>
                  </a:ext>
                </a:extLst>
              </a:tr>
            </a:tbl>
          </a:graphicData>
        </a:graphic>
      </p:graphicFrame>
    </p:spTree>
    <p:extLst>
      <p:ext uri="{BB962C8B-B14F-4D97-AF65-F5344CB8AC3E}">
        <p14:creationId xmlns:p14="http://schemas.microsoft.com/office/powerpoint/2010/main" val="2369604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55E2F4-0CBC-17DF-D52C-E87074C329D6}"/>
              </a:ext>
            </a:extLst>
          </p:cNvPr>
          <p:cNvSpPr>
            <a:spLocks noGrp="1"/>
          </p:cNvSpPr>
          <p:nvPr>
            <p:ph type="title"/>
          </p:nvPr>
        </p:nvSpPr>
        <p:spPr/>
        <p:txBody>
          <a:bodyPr/>
          <a:lstStyle/>
          <a:p>
            <a:r>
              <a:rPr lang="tr-TR" dirty="0"/>
              <a:t>TÜRKÇE DERSİ ÖĞRETİM PROGRAMI</a:t>
            </a:r>
          </a:p>
        </p:txBody>
      </p:sp>
      <p:sp>
        <p:nvSpPr>
          <p:cNvPr id="3" name="İçerik Yer Tutucusu 2">
            <a:extLst>
              <a:ext uri="{FF2B5EF4-FFF2-40B4-BE49-F238E27FC236}">
                <a16:creationId xmlns:a16="http://schemas.microsoft.com/office/drawing/2014/main" id="{4C70CDB7-20F8-4D43-C7EB-BD3AD9A8C505}"/>
              </a:ext>
            </a:extLst>
          </p:cNvPr>
          <p:cNvSpPr>
            <a:spLocks noGrp="1"/>
          </p:cNvSpPr>
          <p:nvPr>
            <p:ph idx="1"/>
          </p:nvPr>
        </p:nvSpPr>
        <p:spPr/>
        <p:txBody>
          <a:bodyPr>
            <a:normAutofit/>
          </a:bodyPr>
          <a:lstStyle/>
          <a:p>
            <a:pPr marL="0" indent="0" algn="just">
              <a:buNone/>
            </a:pPr>
            <a:r>
              <a:rPr lang="tr-TR" dirty="0"/>
              <a:t>Dinleme strateji/tür/yöntem/teknikleri: Seçici, yaratıcı, eleştirel, empati kurarak, not alarak, katılımlı, katılımsız, grup hâlinde dinleme/izleme vb.</a:t>
            </a:r>
          </a:p>
          <a:p>
            <a:pPr marL="0" indent="0" algn="just">
              <a:buNone/>
            </a:pPr>
            <a:r>
              <a:rPr lang="tr-TR" dirty="0"/>
              <a:t>Konuşma strateji/tür/yöntem/teknikleri: Yaratıcı, güdümlü, empati kurma, tartışma, ikna edici, eleştirel, serbest, katılımlı konuşma vb.</a:t>
            </a:r>
          </a:p>
          <a:p>
            <a:pPr marL="0" indent="0" algn="just">
              <a:buNone/>
            </a:pPr>
            <a:endParaRPr lang="tr-TR" dirty="0"/>
          </a:p>
        </p:txBody>
      </p:sp>
    </p:spTree>
    <p:extLst>
      <p:ext uri="{BB962C8B-B14F-4D97-AF65-F5344CB8AC3E}">
        <p14:creationId xmlns:p14="http://schemas.microsoft.com/office/powerpoint/2010/main" val="238159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55E2F4-0CBC-17DF-D52C-E87074C329D6}"/>
              </a:ext>
            </a:extLst>
          </p:cNvPr>
          <p:cNvSpPr>
            <a:spLocks noGrp="1"/>
          </p:cNvSpPr>
          <p:nvPr>
            <p:ph type="title"/>
          </p:nvPr>
        </p:nvSpPr>
        <p:spPr/>
        <p:txBody>
          <a:bodyPr/>
          <a:lstStyle/>
          <a:p>
            <a:r>
              <a:rPr lang="tr-TR" dirty="0"/>
              <a:t>TÜRKÇE DERSİ ÖĞRETİM PROGRAMI</a:t>
            </a:r>
          </a:p>
        </p:txBody>
      </p:sp>
      <p:sp>
        <p:nvSpPr>
          <p:cNvPr id="3" name="İçerik Yer Tutucusu 2">
            <a:extLst>
              <a:ext uri="{FF2B5EF4-FFF2-40B4-BE49-F238E27FC236}">
                <a16:creationId xmlns:a16="http://schemas.microsoft.com/office/drawing/2014/main" id="{4C70CDB7-20F8-4D43-C7EB-BD3AD9A8C505}"/>
              </a:ext>
            </a:extLst>
          </p:cNvPr>
          <p:cNvSpPr>
            <a:spLocks noGrp="1"/>
          </p:cNvSpPr>
          <p:nvPr>
            <p:ph idx="1"/>
          </p:nvPr>
        </p:nvSpPr>
        <p:spPr/>
        <p:txBody>
          <a:bodyPr>
            <a:normAutofit/>
          </a:bodyPr>
          <a:lstStyle/>
          <a:p>
            <a:pPr marL="0" indent="0" algn="just">
              <a:buNone/>
            </a:pPr>
            <a:r>
              <a:rPr lang="tr-TR" dirty="0"/>
              <a:t>Okuma strateji/tür/yöntem/teknikleri: Özetleyerek, not alarak, tartışarak ve eleştirerek, sesli, sessiz, tahmin ederek, soru sorarak, grup hâlinde, okuyucu tiyatrosu, göz gezdirme, tekrarlı, </a:t>
            </a:r>
            <a:r>
              <a:rPr lang="tr-TR" dirty="0" err="1"/>
              <a:t>yankılayıcı</a:t>
            </a:r>
            <a:r>
              <a:rPr lang="tr-TR" dirty="0"/>
              <a:t>, eşli, koro, işaretleyerek okuma vb.</a:t>
            </a:r>
          </a:p>
          <a:p>
            <a:pPr marL="0" indent="0" algn="just">
              <a:buNone/>
            </a:pPr>
            <a:r>
              <a:rPr lang="tr-TR" dirty="0"/>
              <a:t>Yazma strateji/tür/yöntem/teknikleri: Not alma, özet çıkarma, eleştirel, yaratıcı, serbest, sözcük veya kavram havuzundan seçerek, anahtar sözcük, günlük/kurgusal günlük, güdümlü, kontrollü, metni tamamlama, tahminde bulunarak yazma vb.</a:t>
            </a:r>
          </a:p>
        </p:txBody>
      </p:sp>
    </p:spTree>
    <p:extLst>
      <p:ext uri="{BB962C8B-B14F-4D97-AF65-F5344CB8AC3E}">
        <p14:creationId xmlns:p14="http://schemas.microsoft.com/office/powerpoint/2010/main" val="35947115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55E2F4-0CBC-17DF-D52C-E87074C329D6}"/>
              </a:ext>
            </a:extLst>
          </p:cNvPr>
          <p:cNvSpPr>
            <a:spLocks noGrp="1"/>
          </p:cNvSpPr>
          <p:nvPr>
            <p:ph type="title"/>
          </p:nvPr>
        </p:nvSpPr>
        <p:spPr/>
        <p:txBody>
          <a:bodyPr/>
          <a:lstStyle/>
          <a:p>
            <a:r>
              <a:rPr lang="tr-TR" dirty="0"/>
              <a:t>TÜRKÇE DERSİ ÖĞRETİM PROGRAMI</a:t>
            </a:r>
          </a:p>
        </p:txBody>
      </p:sp>
      <p:sp>
        <p:nvSpPr>
          <p:cNvPr id="3" name="İçerik Yer Tutucusu 2">
            <a:extLst>
              <a:ext uri="{FF2B5EF4-FFF2-40B4-BE49-F238E27FC236}">
                <a16:creationId xmlns:a16="http://schemas.microsoft.com/office/drawing/2014/main" id="{4C70CDB7-20F8-4D43-C7EB-BD3AD9A8C505}"/>
              </a:ext>
            </a:extLst>
          </p:cNvPr>
          <p:cNvSpPr>
            <a:spLocks noGrp="1"/>
          </p:cNvSpPr>
          <p:nvPr>
            <p:ph idx="1"/>
          </p:nvPr>
        </p:nvSpPr>
        <p:spPr/>
        <p:txBody>
          <a:bodyPr>
            <a:normAutofit/>
          </a:bodyPr>
          <a:lstStyle/>
          <a:p>
            <a:pPr marL="0" indent="0" algn="just">
              <a:buNone/>
            </a:pPr>
            <a:r>
              <a:rPr lang="tr-TR" dirty="0"/>
              <a:t>Temalarda yer alan metinlerin en az bir </a:t>
            </a:r>
            <a:r>
              <a:rPr lang="tr-TR" dirty="0">
                <a:solidFill>
                  <a:srgbClr val="FF0000"/>
                </a:solidFill>
              </a:rPr>
              <a:t>değer</a:t>
            </a:r>
            <a:r>
              <a:rPr lang="tr-TR" dirty="0"/>
              <a:t> ile ilişkilendirmesi gerekmektedir. Değerlerin ilişkilendirilmesinde Erdem, Değer, Eylem (EDE) modelinde sunulan değerlerin gözetilmesi gerekmektedir.</a:t>
            </a:r>
          </a:p>
          <a:p>
            <a:pPr marL="0" indent="0" algn="just">
              <a:buNone/>
            </a:pPr>
            <a:r>
              <a:rPr lang="tr-TR" dirty="0"/>
              <a:t>Öğretme-öğrenme sürecinde öğrenme çıktıları ve bunlara ilişkin bileşenler bütünleşik beceriler (kavramsal beceriler, sosyal duygusal öğrenme becerileri, okuryazarlık becerileri) ile birlikte ele alınmalıdır. Temalarda yer alan metinlerin içeriğinin de bütünleşik becerilerle ilişkilendirilmesi gerekmektedir.</a:t>
            </a:r>
          </a:p>
        </p:txBody>
      </p:sp>
    </p:spTree>
    <p:extLst>
      <p:ext uri="{BB962C8B-B14F-4D97-AF65-F5344CB8AC3E}">
        <p14:creationId xmlns:p14="http://schemas.microsoft.com/office/powerpoint/2010/main" val="1372968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DEEFAD-2441-E487-B2B7-0FA901562D85}"/>
              </a:ext>
            </a:extLst>
          </p:cNvPr>
          <p:cNvSpPr>
            <a:spLocks noGrp="1"/>
          </p:cNvSpPr>
          <p:nvPr>
            <p:ph type="title"/>
          </p:nvPr>
        </p:nvSpPr>
        <p:spPr/>
        <p:txBody>
          <a:bodyPr/>
          <a:lstStyle/>
          <a:p>
            <a:r>
              <a:rPr lang="tr-TR" dirty="0"/>
              <a:t>ÖĞRETİM PROGRAMLARININ PERSPEKTİFİ</a:t>
            </a:r>
          </a:p>
        </p:txBody>
      </p:sp>
      <p:sp>
        <p:nvSpPr>
          <p:cNvPr id="3" name="İçerik Yer Tutucusu 2">
            <a:extLst>
              <a:ext uri="{FF2B5EF4-FFF2-40B4-BE49-F238E27FC236}">
                <a16:creationId xmlns:a16="http://schemas.microsoft.com/office/drawing/2014/main" id="{C656AF00-8924-E7C4-AF0C-911232A0B3E1}"/>
              </a:ext>
            </a:extLst>
          </p:cNvPr>
          <p:cNvSpPr>
            <a:spLocks noGrp="1"/>
          </p:cNvSpPr>
          <p:nvPr>
            <p:ph idx="1"/>
          </p:nvPr>
        </p:nvSpPr>
        <p:spPr/>
        <p:txBody>
          <a:bodyPr>
            <a:normAutofit/>
          </a:bodyPr>
          <a:lstStyle/>
          <a:p>
            <a:pPr marL="0" indent="0" algn="just">
              <a:lnSpc>
                <a:spcPct val="150000"/>
              </a:lnSpc>
              <a:buNone/>
            </a:pPr>
            <a:r>
              <a:rPr lang="tr-TR" dirty="0"/>
              <a:t>Türk eğitim sistemi bütün ideolojilerin üstünde millî bir şahsiyetin oluşumuna katkı sağlamak ve millî bilince sahip şahsiyetlerden oluşan bir toplum oluşturabilmek adına ahlaklı, erdemli; milleti ve insanlık için iyi, doğru, faydalı ve güzel olanı yapmayı ideal edinmiş bilge, eleştirel düşünebilen, sorgulayan, araştıran, mesuliyet ve ülkü sahibi; yalnızca medeniyete uyum sağlayan değil etkin olarak medeniyet kurucusu ve geliştiricisi nesilleri hedefler.</a:t>
            </a:r>
          </a:p>
        </p:txBody>
      </p:sp>
    </p:spTree>
    <p:extLst>
      <p:ext uri="{BB962C8B-B14F-4D97-AF65-F5344CB8AC3E}">
        <p14:creationId xmlns:p14="http://schemas.microsoft.com/office/powerpoint/2010/main" val="7239193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55E2F4-0CBC-17DF-D52C-E87074C329D6}"/>
              </a:ext>
            </a:extLst>
          </p:cNvPr>
          <p:cNvSpPr>
            <a:spLocks noGrp="1"/>
          </p:cNvSpPr>
          <p:nvPr>
            <p:ph type="title"/>
          </p:nvPr>
        </p:nvSpPr>
        <p:spPr/>
        <p:txBody>
          <a:bodyPr/>
          <a:lstStyle/>
          <a:p>
            <a:r>
              <a:rPr lang="tr-TR" dirty="0"/>
              <a:t>TÜRKÇE DERSİ ÖĞRETİM PROGRAMI</a:t>
            </a:r>
          </a:p>
        </p:txBody>
      </p:sp>
      <p:sp>
        <p:nvSpPr>
          <p:cNvPr id="3" name="İçerik Yer Tutucusu 2">
            <a:extLst>
              <a:ext uri="{FF2B5EF4-FFF2-40B4-BE49-F238E27FC236}">
                <a16:creationId xmlns:a16="http://schemas.microsoft.com/office/drawing/2014/main" id="{4C70CDB7-20F8-4D43-C7EB-BD3AD9A8C505}"/>
              </a:ext>
            </a:extLst>
          </p:cNvPr>
          <p:cNvSpPr>
            <a:spLocks noGrp="1"/>
          </p:cNvSpPr>
          <p:nvPr>
            <p:ph idx="1"/>
          </p:nvPr>
        </p:nvSpPr>
        <p:spPr/>
        <p:txBody>
          <a:bodyPr>
            <a:normAutofit/>
          </a:bodyPr>
          <a:lstStyle/>
          <a:p>
            <a:pPr marL="0" indent="0" algn="just">
              <a:buNone/>
            </a:pPr>
            <a:r>
              <a:rPr lang="tr-TR" dirty="0"/>
              <a:t>Hazırlık ve hatırlatma haftası olarak tanımlanan her dönemin ilk haftasında (uyum haftası hariç) birinci sınıflar için ilk okuma yazma öğretim sürecinde belirlenen ilkeler doğrultusunda hazırlık; iki, üç ve dördüncü sınıflarda ise bir önceki dönemin hatırlatma ve genel tekrar etkinliklerinin yapılması gerekmektedir. Her dönemin sonunda ön görülen pekiştirme haftasında ise öğrencilere dönem içinde kazandırılan bilgi ve becerilerin tekrar edilerek pekiştirilmesi amaçlanmaktadır.</a:t>
            </a:r>
          </a:p>
        </p:txBody>
      </p:sp>
    </p:spTree>
    <p:extLst>
      <p:ext uri="{BB962C8B-B14F-4D97-AF65-F5344CB8AC3E}">
        <p14:creationId xmlns:p14="http://schemas.microsoft.com/office/powerpoint/2010/main" val="908365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55E2F4-0CBC-17DF-D52C-E87074C329D6}"/>
              </a:ext>
            </a:extLst>
          </p:cNvPr>
          <p:cNvSpPr>
            <a:spLocks noGrp="1"/>
          </p:cNvSpPr>
          <p:nvPr>
            <p:ph type="title"/>
          </p:nvPr>
        </p:nvSpPr>
        <p:spPr/>
        <p:txBody>
          <a:bodyPr/>
          <a:lstStyle/>
          <a:p>
            <a:r>
              <a:rPr lang="tr-TR" dirty="0"/>
              <a:t>TÜRKÇE DERSİ ÖĞRETİM PROGRAMI</a:t>
            </a:r>
          </a:p>
        </p:txBody>
      </p:sp>
      <p:sp>
        <p:nvSpPr>
          <p:cNvPr id="3" name="İçerik Yer Tutucusu 2">
            <a:extLst>
              <a:ext uri="{FF2B5EF4-FFF2-40B4-BE49-F238E27FC236}">
                <a16:creationId xmlns:a16="http://schemas.microsoft.com/office/drawing/2014/main" id="{4C70CDB7-20F8-4D43-C7EB-BD3AD9A8C505}"/>
              </a:ext>
            </a:extLst>
          </p:cNvPr>
          <p:cNvSpPr>
            <a:spLocks noGrp="1"/>
          </p:cNvSpPr>
          <p:nvPr>
            <p:ph idx="1"/>
          </p:nvPr>
        </p:nvSpPr>
        <p:spPr/>
        <p:txBody>
          <a:bodyPr>
            <a:normAutofit/>
          </a:bodyPr>
          <a:lstStyle/>
          <a:p>
            <a:pPr marL="0" indent="0" algn="just">
              <a:buNone/>
            </a:pPr>
            <a:r>
              <a:rPr lang="tr-TR" dirty="0"/>
              <a:t>Ölçme ve değerlendirme, öğretme-öğrenme sürecinin bir parçası olarak ele alınmalıdır. Dört temel dil becerisinin gelişimine uygun ölçme ve değerlendirme uygulamaları yapılmalıdır. Öğretme-öğrenme sürecinde süreç ve sonuç değerlendirmeye dönük araçlarla değerlendirme uygulamaları yapılmalı ve öğrencilerin eksik/yanlış öğrenmeleri belirlenerek dönüt verilmelidir.</a:t>
            </a:r>
          </a:p>
        </p:txBody>
      </p:sp>
    </p:spTree>
    <p:extLst>
      <p:ext uri="{BB962C8B-B14F-4D97-AF65-F5344CB8AC3E}">
        <p14:creationId xmlns:p14="http://schemas.microsoft.com/office/powerpoint/2010/main" val="19084517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55E2F4-0CBC-17DF-D52C-E87074C329D6}"/>
              </a:ext>
            </a:extLst>
          </p:cNvPr>
          <p:cNvSpPr>
            <a:spLocks noGrp="1"/>
          </p:cNvSpPr>
          <p:nvPr>
            <p:ph type="title"/>
          </p:nvPr>
        </p:nvSpPr>
        <p:spPr/>
        <p:txBody>
          <a:bodyPr/>
          <a:lstStyle/>
          <a:p>
            <a:r>
              <a:rPr lang="tr-TR" dirty="0"/>
              <a:t>TÜRKÇE DERSİ ÖĞRETİM PROGRAMI</a:t>
            </a:r>
          </a:p>
        </p:txBody>
      </p:sp>
      <p:sp>
        <p:nvSpPr>
          <p:cNvPr id="3" name="İçerik Yer Tutucusu 2">
            <a:extLst>
              <a:ext uri="{FF2B5EF4-FFF2-40B4-BE49-F238E27FC236}">
                <a16:creationId xmlns:a16="http://schemas.microsoft.com/office/drawing/2014/main" id="{4C70CDB7-20F8-4D43-C7EB-BD3AD9A8C505}"/>
              </a:ext>
            </a:extLst>
          </p:cNvPr>
          <p:cNvSpPr>
            <a:spLocks noGrp="1"/>
          </p:cNvSpPr>
          <p:nvPr>
            <p:ph idx="1"/>
          </p:nvPr>
        </p:nvSpPr>
        <p:spPr/>
        <p:txBody>
          <a:bodyPr>
            <a:normAutofit/>
          </a:bodyPr>
          <a:lstStyle/>
          <a:p>
            <a:pPr marL="0" indent="0" algn="just">
              <a:buNone/>
            </a:pPr>
            <a:r>
              <a:rPr lang="tr-TR" dirty="0"/>
              <a:t>Öğretme-öğrenme sürecinde akademik gelişim vb. açıdan </a:t>
            </a:r>
            <a:r>
              <a:rPr lang="tr-TR" dirty="0">
                <a:solidFill>
                  <a:srgbClr val="FF0000"/>
                </a:solidFill>
              </a:rPr>
              <a:t>akranlarından farklılık gösteren </a:t>
            </a:r>
            <a:r>
              <a:rPr lang="tr-TR" dirty="0"/>
              <a:t>öğrencilere yönelik öğretimin </a:t>
            </a:r>
            <a:r>
              <a:rPr lang="tr-TR" dirty="0">
                <a:solidFill>
                  <a:srgbClr val="FF0000"/>
                </a:solidFill>
              </a:rPr>
              <a:t>destekleme veya zenginleştirilmesi </a:t>
            </a:r>
            <a:r>
              <a:rPr lang="tr-TR" dirty="0"/>
              <a:t>için çalışmalar yapılmalıdır.</a:t>
            </a:r>
          </a:p>
          <a:p>
            <a:pPr marL="0" indent="0" algn="just">
              <a:buNone/>
            </a:pPr>
            <a:r>
              <a:rPr lang="tr-TR" dirty="0"/>
              <a:t> </a:t>
            </a:r>
            <a:r>
              <a:rPr lang="tr-TR" i="1" dirty="0"/>
              <a:t>Destekleme</a:t>
            </a:r>
            <a:r>
              <a:rPr lang="tr-TR" dirty="0"/>
              <a:t>, en genel tanımıyla öğrencilerin bireysel özelliklerine göre eğitim ortamlarını daha etkili bir şekilde yönetmeyi amaçlayan bireyselleştirilmiş eğitim sürecidir. </a:t>
            </a:r>
          </a:p>
          <a:p>
            <a:pPr marL="0" indent="0" algn="just">
              <a:buNone/>
            </a:pPr>
            <a:r>
              <a:rPr lang="tr-TR" i="1" dirty="0"/>
              <a:t>Zenginleştirme,</a:t>
            </a:r>
            <a:r>
              <a:rPr lang="tr-TR" dirty="0"/>
              <a:t> öğrencilerin öğrenme deneyimlerini çeşitlendirmek ve derinleştirmek amacıyla uygulanan bir eğitim sürecidir.</a:t>
            </a:r>
          </a:p>
        </p:txBody>
      </p:sp>
    </p:spTree>
    <p:extLst>
      <p:ext uri="{BB962C8B-B14F-4D97-AF65-F5344CB8AC3E}">
        <p14:creationId xmlns:p14="http://schemas.microsoft.com/office/powerpoint/2010/main" val="39009885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55E2F4-0CBC-17DF-D52C-E87074C329D6}"/>
              </a:ext>
            </a:extLst>
          </p:cNvPr>
          <p:cNvSpPr>
            <a:spLocks noGrp="1"/>
          </p:cNvSpPr>
          <p:nvPr>
            <p:ph type="title"/>
          </p:nvPr>
        </p:nvSpPr>
        <p:spPr>
          <a:xfrm>
            <a:off x="1371597" y="348865"/>
            <a:ext cx="10044023" cy="877729"/>
          </a:xfrm>
        </p:spPr>
        <p:txBody>
          <a:bodyPr anchor="ctr">
            <a:normAutofit/>
          </a:bodyPr>
          <a:lstStyle/>
          <a:p>
            <a:r>
              <a:rPr lang="tr-TR" sz="4000">
                <a:solidFill>
                  <a:srgbClr val="FFFFFF"/>
                </a:solidFill>
              </a:rPr>
              <a:t>TÜRKÇE DERSİ ÖĞRETİM PROGRAMI</a:t>
            </a:r>
          </a:p>
        </p:txBody>
      </p:sp>
      <p:graphicFrame>
        <p:nvGraphicFramePr>
          <p:cNvPr id="6" name="İçerik Yer Tutucusu 5">
            <a:extLst>
              <a:ext uri="{FF2B5EF4-FFF2-40B4-BE49-F238E27FC236}">
                <a16:creationId xmlns:a16="http://schemas.microsoft.com/office/drawing/2014/main" id="{74E5BE85-F2F8-252F-B465-8E8EF3A07EF2}"/>
              </a:ext>
            </a:extLst>
          </p:cNvPr>
          <p:cNvGraphicFramePr>
            <a:graphicFrameLocks noGrp="1"/>
          </p:cNvGraphicFramePr>
          <p:nvPr>
            <p:ph idx="1"/>
            <p:extLst>
              <p:ext uri="{D42A27DB-BD31-4B8C-83A1-F6EECF244321}">
                <p14:modId xmlns:p14="http://schemas.microsoft.com/office/powerpoint/2010/main" val="2936701924"/>
              </p:ext>
            </p:extLst>
          </p:nvPr>
        </p:nvGraphicFramePr>
        <p:xfrm>
          <a:off x="580571" y="1465943"/>
          <a:ext cx="11088916" cy="5336139"/>
        </p:xfrm>
        <a:graphic>
          <a:graphicData uri="http://schemas.openxmlformats.org/drawingml/2006/table">
            <a:tbl>
              <a:tblPr firstRow="1" firstCol="1" bandRow="1">
                <a:tableStyleId>{5C22544A-7EE6-4342-B048-85BDC9FD1C3A}</a:tableStyleId>
              </a:tblPr>
              <a:tblGrid>
                <a:gridCol w="270510">
                  <a:extLst>
                    <a:ext uri="{9D8B030D-6E8A-4147-A177-3AD203B41FA5}">
                      <a16:colId xmlns:a16="http://schemas.microsoft.com/office/drawing/2014/main" val="210669446"/>
                    </a:ext>
                  </a:extLst>
                </a:gridCol>
                <a:gridCol w="2479676">
                  <a:extLst>
                    <a:ext uri="{9D8B030D-6E8A-4147-A177-3AD203B41FA5}">
                      <a16:colId xmlns:a16="http://schemas.microsoft.com/office/drawing/2014/main" val="1863623725"/>
                    </a:ext>
                  </a:extLst>
                </a:gridCol>
                <a:gridCol w="2068557">
                  <a:extLst>
                    <a:ext uri="{9D8B030D-6E8A-4147-A177-3AD203B41FA5}">
                      <a16:colId xmlns:a16="http://schemas.microsoft.com/office/drawing/2014/main" val="307335542"/>
                    </a:ext>
                  </a:extLst>
                </a:gridCol>
                <a:gridCol w="2108457">
                  <a:extLst>
                    <a:ext uri="{9D8B030D-6E8A-4147-A177-3AD203B41FA5}">
                      <a16:colId xmlns:a16="http://schemas.microsoft.com/office/drawing/2014/main" val="2161996041"/>
                    </a:ext>
                  </a:extLst>
                </a:gridCol>
                <a:gridCol w="2176520">
                  <a:extLst>
                    <a:ext uri="{9D8B030D-6E8A-4147-A177-3AD203B41FA5}">
                      <a16:colId xmlns:a16="http://schemas.microsoft.com/office/drawing/2014/main" val="583034109"/>
                    </a:ext>
                  </a:extLst>
                </a:gridCol>
                <a:gridCol w="1985196">
                  <a:extLst>
                    <a:ext uri="{9D8B030D-6E8A-4147-A177-3AD203B41FA5}">
                      <a16:colId xmlns:a16="http://schemas.microsoft.com/office/drawing/2014/main" val="3245090100"/>
                    </a:ext>
                  </a:extLst>
                </a:gridCol>
              </a:tblGrid>
              <a:tr h="326033">
                <a:tc>
                  <a:txBody>
                    <a:bodyPr/>
                    <a:lstStyle/>
                    <a:p>
                      <a:pPr algn="ctr">
                        <a:lnSpc>
                          <a:spcPct val="107000"/>
                        </a:lnSpc>
                        <a:spcAft>
                          <a:spcPts val="800"/>
                        </a:spcAft>
                      </a:pPr>
                      <a:r>
                        <a:rPr lang="tr-TR" sz="1000" kern="100">
                          <a:effectLst/>
                        </a:rPr>
                        <a:t>NO</a:t>
                      </a:r>
                      <a:endParaRPr lang="tr-TR" sz="13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7000"/>
                        </a:lnSpc>
                        <a:spcAft>
                          <a:spcPts val="800"/>
                        </a:spcAft>
                      </a:pPr>
                      <a:r>
                        <a:rPr lang="tr-TR" sz="1000" kern="100" dirty="0">
                          <a:effectLst/>
                        </a:rPr>
                        <a:t>ESKİ PROGRAM</a:t>
                      </a:r>
                      <a:endParaRPr lang="tr-TR" sz="13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7000"/>
                        </a:lnSpc>
                        <a:spcAft>
                          <a:spcPts val="800"/>
                        </a:spcAft>
                      </a:pPr>
                      <a:r>
                        <a:rPr lang="tr-TR" sz="1000" kern="100" dirty="0">
                          <a:effectLst/>
                        </a:rPr>
                        <a:t>1.SINIF</a:t>
                      </a:r>
                      <a:endParaRPr lang="tr-TR" sz="13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7000"/>
                        </a:lnSpc>
                        <a:spcAft>
                          <a:spcPts val="800"/>
                        </a:spcAft>
                      </a:pPr>
                      <a:r>
                        <a:rPr lang="tr-TR" sz="1000" kern="100">
                          <a:effectLst/>
                        </a:rPr>
                        <a:t>2.SINIF</a:t>
                      </a:r>
                      <a:endParaRPr lang="tr-TR" sz="13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7000"/>
                        </a:lnSpc>
                        <a:spcAft>
                          <a:spcPts val="800"/>
                        </a:spcAft>
                      </a:pPr>
                      <a:r>
                        <a:rPr lang="tr-TR" sz="1000" kern="100">
                          <a:effectLst/>
                        </a:rPr>
                        <a:t>3.SINIF</a:t>
                      </a:r>
                      <a:endParaRPr lang="tr-TR" sz="13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7000"/>
                        </a:lnSpc>
                        <a:spcAft>
                          <a:spcPts val="800"/>
                        </a:spcAft>
                      </a:pPr>
                      <a:r>
                        <a:rPr lang="tr-TR" sz="1000" kern="100">
                          <a:effectLst/>
                        </a:rPr>
                        <a:t>4.SINIF</a:t>
                      </a:r>
                      <a:endParaRPr lang="tr-TR" sz="13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extLst>
                  <a:ext uri="{0D108BD9-81ED-4DB2-BD59-A6C34878D82A}">
                    <a16:rowId xmlns:a16="http://schemas.microsoft.com/office/drawing/2014/main" val="3578072422"/>
                  </a:ext>
                </a:extLst>
              </a:tr>
              <a:tr h="435661">
                <a:tc>
                  <a:txBody>
                    <a:bodyPr/>
                    <a:lstStyle/>
                    <a:p>
                      <a:pPr>
                        <a:lnSpc>
                          <a:spcPct val="107000"/>
                        </a:lnSpc>
                        <a:spcAft>
                          <a:spcPts val="800"/>
                        </a:spcAft>
                      </a:pPr>
                      <a:r>
                        <a:rPr lang="tr-TR" sz="1000" kern="100">
                          <a:effectLst/>
                        </a:rPr>
                        <a:t>1</a:t>
                      </a:r>
                      <a:endParaRPr lang="tr-TR" sz="13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dirty="0">
                          <a:effectLst/>
                        </a:rPr>
                        <a:t>ERDEMLER</a:t>
                      </a:r>
                      <a:endParaRPr lang="tr-T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a:effectLst/>
                        </a:rPr>
                        <a:t>GÜZEL DAVRANIŞLARIMIZ</a:t>
                      </a:r>
                      <a:endParaRPr lang="tr-TR"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a:effectLst/>
                        </a:rPr>
                        <a:t>DEĞERLERİMİZLE VARIZ</a:t>
                      </a:r>
                      <a:endParaRPr lang="tr-TR"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dirty="0">
                          <a:effectLst/>
                        </a:rPr>
                        <a:t>DEĞERLERİMİZ İLE YAŞIYORUZ</a:t>
                      </a:r>
                      <a:endParaRPr lang="tr-T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a:effectLst/>
                        </a:rPr>
                        <a:t>ERDEMLER</a:t>
                      </a:r>
                      <a:endParaRPr lang="tr-TR"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extLst>
                  <a:ext uri="{0D108BD9-81ED-4DB2-BD59-A6C34878D82A}">
                    <a16:rowId xmlns:a16="http://schemas.microsoft.com/office/drawing/2014/main" val="1030230662"/>
                  </a:ext>
                </a:extLst>
              </a:tr>
              <a:tr h="435661">
                <a:tc>
                  <a:txBody>
                    <a:bodyPr/>
                    <a:lstStyle/>
                    <a:p>
                      <a:pPr>
                        <a:lnSpc>
                          <a:spcPct val="107000"/>
                        </a:lnSpc>
                        <a:spcAft>
                          <a:spcPts val="800"/>
                        </a:spcAft>
                      </a:pPr>
                      <a:r>
                        <a:rPr lang="tr-TR" sz="1000" kern="100">
                          <a:effectLst/>
                        </a:rPr>
                        <a:t>2</a:t>
                      </a:r>
                      <a:endParaRPr lang="tr-TR" sz="13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dirty="0">
                          <a:effectLst/>
                        </a:rPr>
                        <a:t>MİLLÎ KÜLTÜRÜMÜZ</a:t>
                      </a:r>
                      <a:endParaRPr lang="tr-T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dirty="0">
                          <a:effectLst/>
                        </a:rPr>
                        <a:t>MUSTAFA KEMAL’DEN ATATÜRK’E</a:t>
                      </a:r>
                      <a:endParaRPr lang="tr-T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dirty="0">
                          <a:effectLst/>
                        </a:rPr>
                        <a:t>ATATÜRK VE ÇOCUK</a:t>
                      </a:r>
                      <a:endParaRPr lang="tr-T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dirty="0">
                          <a:effectLst/>
                        </a:rPr>
                        <a:t>ATATÜRK VE KAHRAMANLARIMIZ</a:t>
                      </a:r>
                      <a:endParaRPr lang="tr-T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dirty="0">
                          <a:effectLst/>
                        </a:rPr>
                        <a:t>MİLLİ MÜCADELE VE ATATÜRK</a:t>
                      </a:r>
                      <a:endParaRPr lang="tr-T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extLst>
                  <a:ext uri="{0D108BD9-81ED-4DB2-BD59-A6C34878D82A}">
                    <a16:rowId xmlns:a16="http://schemas.microsoft.com/office/drawing/2014/main" val="3275422254"/>
                  </a:ext>
                </a:extLst>
              </a:tr>
              <a:tr h="435661">
                <a:tc>
                  <a:txBody>
                    <a:bodyPr/>
                    <a:lstStyle/>
                    <a:p>
                      <a:pPr>
                        <a:lnSpc>
                          <a:spcPct val="107000"/>
                        </a:lnSpc>
                        <a:spcAft>
                          <a:spcPts val="800"/>
                        </a:spcAft>
                      </a:pPr>
                      <a:r>
                        <a:rPr lang="tr-TR" sz="1000" kern="100">
                          <a:effectLst/>
                        </a:rPr>
                        <a:t>3</a:t>
                      </a:r>
                      <a:endParaRPr lang="tr-TR" sz="13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dirty="0">
                          <a:effectLst/>
                        </a:rPr>
                        <a:t>MİLLİ MÜCADELE VE ATATÜRK</a:t>
                      </a:r>
                      <a:endParaRPr lang="tr-T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dirty="0">
                          <a:effectLst/>
                        </a:rPr>
                        <a:t>ÇEVREMİZDEKİ YAŞAM</a:t>
                      </a:r>
                    </a:p>
                  </a:txBody>
                  <a:tcPr marL="51807" marR="51807" marT="0" marB="0"/>
                </a:tc>
                <a:tc>
                  <a:txBody>
                    <a:bodyPr/>
                    <a:lstStyle/>
                    <a:p>
                      <a:pPr algn="ctr">
                        <a:lnSpc>
                          <a:spcPct val="100000"/>
                        </a:lnSpc>
                        <a:spcAft>
                          <a:spcPts val="800"/>
                        </a:spcAft>
                      </a:pPr>
                      <a:r>
                        <a:rPr lang="tr-TR" sz="1400" kern="100" dirty="0">
                          <a:effectLst/>
                        </a:rPr>
                        <a:t>DOĞADA NELER OLUYOR ?</a:t>
                      </a:r>
                      <a:endParaRPr lang="tr-T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a:effectLst/>
                        </a:rPr>
                        <a:t>DOĞAYI TANIYORUZ</a:t>
                      </a:r>
                      <a:endParaRPr lang="tr-TR"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dirty="0">
                          <a:effectLst/>
                        </a:rPr>
                        <a:t>DOĞA VE İNSAN</a:t>
                      </a:r>
                      <a:endParaRPr lang="tr-T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extLst>
                  <a:ext uri="{0D108BD9-81ED-4DB2-BD59-A6C34878D82A}">
                    <a16:rowId xmlns:a16="http://schemas.microsoft.com/office/drawing/2014/main" val="1148473020"/>
                  </a:ext>
                </a:extLst>
              </a:tr>
              <a:tr h="435661">
                <a:tc>
                  <a:txBody>
                    <a:bodyPr/>
                    <a:lstStyle/>
                    <a:p>
                      <a:pPr>
                        <a:lnSpc>
                          <a:spcPct val="107000"/>
                        </a:lnSpc>
                        <a:spcAft>
                          <a:spcPts val="800"/>
                        </a:spcAft>
                      </a:pPr>
                      <a:r>
                        <a:rPr lang="tr-TR" sz="1000" kern="100">
                          <a:effectLst/>
                        </a:rPr>
                        <a:t>4</a:t>
                      </a:r>
                      <a:endParaRPr lang="tr-TR" sz="13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a:effectLst/>
                        </a:rPr>
                        <a:t>BİREY VE TOPLUM</a:t>
                      </a:r>
                      <a:endParaRPr lang="tr-TR"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dirty="0">
                          <a:effectLst/>
                        </a:rPr>
                        <a:t>YOL ARKADAŞIMIZ KİTAPLAR</a:t>
                      </a:r>
                      <a:endParaRPr lang="tr-T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a:effectLst/>
                        </a:rPr>
                        <a:t>OKUMA SERÜVENİMİZ</a:t>
                      </a:r>
                      <a:endParaRPr lang="tr-TR"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a:effectLst/>
                        </a:rPr>
                        <a:t>BİLGİ HAZİNEMİZ </a:t>
                      </a:r>
                      <a:endParaRPr lang="tr-TR"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a:effectLst/>
                        </a:rPr>
                        <a:t>KÜTÜPHANEMİZ</a:t>
                      </a:r>
                      <a:endParaRPr lang="tr-TR"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extLst>
                  <a:ext uri="{0D108BD9-81ED-4DB2-BD59-A6C34878D82A}">
                    <a16:rowId xmlns:a16="http://schemas.microsoft.com/office/drawing/2014/main" val="1966682967"/>
                  </a:ext>
                </a:extLst>
              </a:tr>
              <a:tr h="435661">
                <a:tc>
                  <a:txBody>
                    <a:bodyPr/>
                    <a:lstStyle/>
                    <a:p>
                      <a:pPr>
                        <a:lnSpc>
                          <a:spcPct val="107000"/>
                        </a:lnSpc>
                        <a:spcAft>
                          <a:spcPts val="800"/>
                        </a:spcAft>
                      </a:pPr>
                      <a:r>
                        <a:rPr lang="tr-TR" sz="1000" kern="100">
                          <a:effectLst/>
                        </a:rPr>
                        <a:t>5</a:t>
                      </a:r>
                      <a:endParaRPr lang="tr-TR" sz="13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dirty="0">
                          <a:effectLst/>
                        </a:rPr>
                        <a:t>OKUMA KÜLTÜRÜ</a:t>
                      </a:r>
                      <a:endParaRPr lang="tr-T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dirty="0">
                          <a:effectLst/>
                        </a:rPr>
                        <a:t>YETENEKLERİMİZİ KEŞFEDİYORUZ</a:t>
                      </a:r>
                      <a:endParaRPr lang="tr-T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dirty="0">
                          <a:effectLst/>
                        </a:rPr>
                        <a:t>YETENEKLERİMİZİ TANIYORUZ</a:t>
                      </a:r>
                      <a:endParaRPr lang="tr-T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dirty="0">
                          <a:effectLst/>
                        </a:rPr>
                        <a:t>YETENEKLERİMİZİ KULLANIYORUZ</a:t>
                      </a:r>
                      <a:endParaRPr lang="tr-T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dirty="0">
                          <a:effectLst/>
                        </a:rPr>
                        <a:t>KENDİMİZİ GELİŞTİRİYOTUZ</a:t>
                      </a:r>
                      <a:endParaRPr lang="tr-T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extLst>
                  <a:ext uri="{0D108BD9-81ED-4DB2-BD59-A6C34878D82A}">
                    <a16:rowId xmlns:a16="http://schemas.microsoft.com/office/drawing/2014/main" val="3159681029"/>
                  </a:ext>
                </a:extLst>
              </a:tr>
              <a:tr h="217831">
                <a:tc>
                  <a:txBody>
                    <a:bodyPr/>
                    <a:lstStyle/>
                    <a:p>
                      <a:pPr>
                        <a:lnSpc>
                          <a:spcPct val="107000"/>
                        </a:lnSpc>
                        <a:spcAft>
                          <a:spcPts val="800"/>
                        </a:spcAft>
                      </a:pPr>
                      <a:r>
                        <a:rPr lang="tr-TR" sz="1000" kern="100">
                          <a:effectLst/>
                        </a:rPr>
                        <a:t>6</a:t>
                      </a:r>
                      <a:endParaRPr lang="tr-TR" sz="13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a:effectLst/>
                        </a:rPr>
                        <a:t>İLETİŞİM</a:t>
                      </a:r>
                      <a:endParaRPr lang="tr-TR"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dirty="0">
                          <a:effectLst/>
                        </a:rPr>
                        <a:t>MİNİK KÂŞİFLER</a:t>
                      </a:r>
                      <a:endParaRPr lang="tr-T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dirty="0">
                          <a:effectLst/>
                        </a:rPr>
                        <a:t> MUCİT ÇOCUK</a:t>
                      </a:r>
                      <a:endParaRPr lang="tr-T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a:effectLst/>
                        </a:rPr>
                        <a:t>BİLİM YOLCULUĞU</a:t>
                      </a:r>
                      <a:endParaRPr lang="tr-TR"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a:effectLst/>
                        </a:rPr>
                        <a:t>BİLİM VE TEKNOLOJİ</a:t>
                      </a:r>
                      <a:endParaRPr lang="tr-TR"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extLst>
                  <a:ext uri="{0D108BD9-81ED-4DB2-BD59-A6C34878D82A}">
                    <a16:rowId xmlns:a16="http://schemas.microsoft.com/office/drawing/2014/main" val="939231277"/>
                  </a:ext>
                </a:extLst>
              </a:tr>
              <a:tr h="435661">
                <a:tc>
                  <a:txBody>
                    <a:bodyPr/>
                    <a:lstStyle/>
                    <a:p>
                      <a:pPr>
                        <a:lnSpc>
                          <a:spcPct val="107000"/>
                        </a:lnSpc>
                        <a:spcAft>
                          <a:spcPts val="800"/>
                        </a:spcAft>
                      </a:pPr>
                      <a:r>
                        <a:rPr lang="tr-TR" sz="1000" kern="100">
                          <a:effectLst/>
                        </a:rPr>
                        <a:t>7</a:t>
                      </a:r>
                      <a:endParaRPr lang="tr-TR" sz="13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a:effectLst/>
                        </a:rPr>
                        <a:t>HAK VE ÖZGÜRLÜKLER</a:t>
                      </a:r>
                      <a:endParaRPr lang="tr-TR"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dirty="0">
                          <a:effectLst/>
                        </a:rPr>
                        <a:t>ATALARIMIZIN İZLERİ</a:t>
                      </a:r>
                      <a:endParaRPr lang="tr-T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dirty="0">
                          <a:effectLst/>
                        </a:rPr>
                        <a:t>KÜLTÜR HAZİNEMİZ</a:t>
                      </a:r>
                      <a:endParaRPr lang="tr-T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a:effectLst/>
                        </a:rPr>
                        <a:t>MİLLİ KÜLTÜRÜMÜZ</a:t>
                      </a:r>
                      <a:endParaRPr lang="tr-TR"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a:effectLst/>
                        </a:rPr>
                        <a:t>GEÇMİŞTEN GELECEĞE MİRAS</a:t>
                      </a:r>
                      <a:endParaRPr lang="tr-TR"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extLst>
                  <a:ext uri="{0D108BD9-81ED-4DB2-BD59-A6C34878D82A}">
                    <a16:rowId xmlns:a16="http://schemas.microsoft.com/office/drawing/2014/main" val="1753441987"/>
                  </a:ext>
                </a:extLst>
              </a:tr>
              <a:tr h="435661">
                <a:tc>
                  <a:txBody>
                    <a:bodyPr/>
                    <a:lstStyle/>
                    <a:p>
                      <a:pPr>
                        <a:lnSpc>
                          <a:spcPct val="107000"/>
                        </a:lnSpc>
                        <a:spcAft>
                          <a:spcPts val="800"/>
                        </a:spcAft>
                      </a:pPr>
                      <a:r>
                        <a:rPr lang="tr-TR" sz="1000" kern="100">
                          <a:effectLst/>
                        </a:rPr>
                        <a:t>8</a:t>
                      </a:r>
                      <a:endParaRPr lang="tr-TR" sz="13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a:effectLst/>
                        </a:rPr>
                        <a:t>KİŞİSEL GELİŞİM</a:t>
                      </a:r>
                      <a:endParaRPr lang="tr-TR"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dirty="0">
                          <a:effectLst/>
                        </a:rPr>
                        <a:t>SORUMLULUKLARIMIZIN FARKINDAYIZ</a:t>
                      </a:r>
                      <a:endParaRPr lang="tr-T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a:effectLst/>
                        </a:rPr>
                        <a:t>HAKLARIMIZI BİLİYORUZ</a:t>
                      </a:r>
                      <a:endParaRPr lang="tr-TR"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dirty="0">
                          <a:effectLst/>
                        </a:rPr>
                        <a:t>HAK VE SORUMLULIKLARIMIZ</a:t>
                      </a:r>
                      <a:endParaRPr lang="tr-T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a:effectLst/>
                        </a:rPr>
                        <a:t>DEMOKRATİK YAŞAM</a:t>
                      </a:r>
                      <a:endParaRPr lang="tr-TR"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extLst>
                  <a:ext uri="{0D108BD9-81ED-4DB2-BD59-A6C34878D82A}">
                    <a16:rowId xmlns:a16="http://schemas.microsoft.com/office/drawing/2014/main" val="3491791628"/>
                  </a:ext>
                </a:extLst>
              </a:tr>
              <a:tr h="217831">
                <a:tc>
                  <a:txBody>
                    <a:bodyPr/>
                    <a:lstStyle/>
                    <a:p>
                      <a:pPr>
                        <a:lnSpc>
                          <a:spcPct val="107000"/>
                        </a:lnSpc>
                        <a:spcAft>
                          <a:spcPts val="800"/>
                        </a:spcAft>
                      </a:pPr>
                      <a:r>
                        <a:rPr lang="tr-TR" sz="1000" kern="100">
                          <a:effectLst/>
                        </a:rPr>
                        <a:t>9</a:t>
                      </a:r>
                      <a:endParaRPr lang="tr-TR" sz="13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a:effectLst/>
                        </a:rPr>
                        <a:t>BİLİM VE TEKNOLOJİ</a:t>
                      </a:r>
                      <a:endParaRPr lang="tr-TR"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dirty="0">
                          <a:effectLst/>
                        </a:rPr>
                        <a:t> </a:t>
                      </a:r>
                      <a:endParaRPr lang="tr-T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a:effectLst/>
                        </a:rPr>
                        <a:t> </a:t>
                      </a:r>
                      <a:endParaRPr lang="tr-TR"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dirty="0">
                          <a:effectLst/>
                        </a:rPr>
                        <a:t> </a:t>
                      </a:r>
                      <a:endParaRPr lang="tr-T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a:effectLst/>
                        </a:rPr>
                        <a:t> </a:t>
                      </a:r>
                      <a:endParaRPr lang="tr-TR"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extLst>
                  <a:ext uri="{0D108BD9-81ED-4DB2-BD59-A6C34878D82A}">
                    <a16:rowId xmlns:a16="http://schemas.microsoft.com/office/drawing/2014/main" val="3512552651"/>
                  </a:ext>
                </a:extLst>
              </a:tr>
              <a:tr h="217831">
                <a:tc>
                  <a:txBody>
                    <a:bodyPr/>
                    <a:lstStyle/>
                    <a:p>
                      <a:pPr>
                        <a:lnSpc>
                          <a:spcPct val="107000"/>
                        </a:lnSpc>
                        <a:spcAft>
                          <a:spcPts val="800"/>
                        </a:spcAft>
                      </a:pPr>
                      <a:r>
                        <a:rPr lang="tr-TR" sz="1000" kern="100">
                          <a:effectLst/>
                        </a:rPr>
                        <a:t>10</a:t>
                      </a:r>
                      <a:endParaRPr lang="tr-TR" sz="13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a:effectLst/>
                        </a:rPr>
                        <a:t>SAĞLIK VE SPOR</a:t>
                      </a:r>
                      <a:endParaRPr lang="tr-TR"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dirty="0">
                          <a:effectLst/>
                        </a:rPr>
                        <a:t> </a:t>
                      </a:r>
                      <a:endParaRPr lang="tr-T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a:effectLst/>
                        </a:rPr>
                        <a:t> </a:t>
                      </a:r>
                      <a:endParaRPr lang="tr-TR"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dirty="0">
                          <a:effectLst/>
                        </a:rPr>
                        <a:t> </a:t>
                      </a:r>
                      <a:endParaRPr lang="tr-T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a:effectLst/>
                        </a:rPr>
                        <a:t> </a:t>
                      </a:r>
                      <a:endParaRPr lang="tr-TR"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extLst>
                  <a:ext uri="{0D108BD9-81ED-4DB2-BD59-A6C34878D82A}">
                    <a16:rowId xmlns:a16="http://schemas.microsoft.com/office/drawing/2014/main" val="1711434040"/>
                  </a:ext>
                </a:extLst>
              </a:tr>
              <a:tr h="217831">
                <a:tc>
                  <a:txBody>
                    <a:bodyPr/>
                    <a:lstStyle/>
                    <a:p>
                      <a:pPr>
                        <a:lnSpc>
                          <a:spcPct val="107000"/>
                        </a:lnSpc>
                        <a:spcAft>
                          <a:spcPts val="800"/>
                        </a:spcAft>
                      </a:pPr>
                      <a:r>
                        <a:rPr lang="tr-TR" sz="1000" kern="100">
                          <a:effectLst/>
                        </a:rPr>
                        <a:t>11</a:t>
                      </a:r>
                      <a:endParaRPr lang="tr-TR" sz="13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a:effectLst/>
                        </a:rPr>
                        <a:t>ZAMAN VE MEKÂN</a:t>
                      </a:r>
                      <a:endParaRPr lang="tr-TR"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a:effectLst/>
                        </a:rPr>
                        <a:t> </a:t>
                      </a:r>
                      <a:endParaRPr lang="tr-TR"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dirty="0">
                          <a:effectLst/>
                        </a:rPr>
                        <a:t> </a:t>
                      </a:r>
                      <a:endParaRPr lang="tr-T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dirty="0">
                          <a:effectLst/>
                        </a:rPr>
                        <a:t> </a:t>
                      </a:r>
                      <a:endParaRPr lang="tr-T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a:effectLst/>
                        </a:rPr>
                        <a:t> </a:t>
                      </a:r>
                      <a:endParaRPr lang="tr-TR"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extLst>
                  <a:ext uri="{0D108BD9-81ED-4DB2-BD59-A6C34878D82A}">
                    <a16:rowId xmlns:a16="http://schemas.microsoft.com/office/drawing/2014/main" val="1936945693"/>
                  </a:ext>
                </a:extLst>
              </a:tr>
              <a:tr h="217831">
                <a:tc>
                  <a:txBody>
                    <a:bodyPr/>
                    <a:lstStyle/>
                    <a:p>
                      <a:pPr>
                        <a:lnSpc>
                          <a:spcPct val="107000"/>
                        </a:lnSpc>
                        <a:spcAft>
                          <a:spcPts val="800"/>
                        </a:spcAft>
                      </a:pPr>
                      <a:r>
                        <a:rPr lang="tr-TR" sz="1000" kern="100">
                          <a:effectLst/>
                        </a:rPr>
                        <a:t>12</a:t>
                      </a:r>
                      <a:endParaRPr lang="tr-TR" sz="13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a:effectLst/>
                        </a:rPr>
                        <a:t>DUYGULAR</a:t>
                      </a:r>
                      <a:endParaRPr lang="tr-TR"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a:effectLst/>
                        </a:rPr>
                        <a:t> </a:t>
                      </a:r>
                      <a:endParaRPr lang="tr-TR"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dirty="0">
                          <a:effectLst/>
                        </a:rPr>
                        <a:t> </a:t>
                      </a:r>
                      <a:endParaRPr lang="tr-T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dirty="0">
                          <a:effectLst/>
                        </a:rPr>
                        <a:t> </a:t>
                      </a:r>
                      <a:endParaRPr lang="tr-T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a:effectLst/>
                        </a:rPr>
                        <a:t> </a:t>
                      </a:r>
                      <a:endParaRPr lang="tr-TR"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extLst>
                  <a:ext uri="{0D108BD9-81ED-4DB2-BD59-A6C34878D82A}">
                    <a16:rowId xmlns:a16="http://schemas.microsoft.com/office/drawing/2014/main" val="1773976540"/>
                  </a:ext>
                </a:extLst>
              </a:tr>
              <a:tr h="217831">
                <a:tc>
                  <a:txBody>
                    <a:bodyPr/>
                    <a:lstStyle/>
                    <a:p>
                      <a:pPr>
                        <a:lnSpc>
                          <a:spcPct val="107000"/>
                        </a:lnSpc>
                        <a:spcAft>
                          <a:spcPts val="800"/>
                        </a:spcAft>
                      </a:pPr>
                      <a:r>
                        <a:rPr lang="tr-TR" sz="1000" kern="100">
                          <a:effectLst/>
                        </a:rPr>
                        <a:t>13</a:t>
                      </a:r>
                      <a:endParaRPr lang="tr-TR" sz="13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a:effectLst/>
                        </a:rPr>
                        <a:t>DOĞA VE EVREN</a:t>
                      </a:r>
                      <a:endParaRPr lang="tr-TR"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a:effectLst/>
                        </a:rPr>
                        <a:t> </a:t>
                      </a:r>
                      <a:endParaRPr lang="tr-TR"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dirty="0">
                          <a:effectLst/>
                        </a:rPr>
                        <a:t> </a:t>
                      </a:r>
                      <a:endParaRPr lang="tr-T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dirty="0">
                          <a:effectLst/>
                        </a:rPr>
                        <a:t> </a:t>
                      </a:r>
                      <a:endParaRPr lang="tr-T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a:effectLst/>
                        </a:rPr>
                        <a:t> </a:t>
                      </a:r>
                      <a:endParaRPr lang="tr-TR"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extLst>
                  <a:ext uri="{0D108BD9-81ED-4DB2-BD59-A6C34878D82A}">
                    <a16:rowId xmlns:a16="http://schemas.microsoft.com/office/drawing/2014/main" val="1721031579"/>
                  </a:ext>
                </a:extLst>
              </a:tr>
              <a:tr h="217831">
                <a:tc>
                  <a:txBody>
                    <a:bodyPr/>
                    <a:lstStyle/>
                    <a:p>
                      <a:pPr>
                        <a:lnSpc>
                          <a:spcPct val="107000"/>
                        </a:lnSpc>
                        <a:spcAft>
                          <a:spcPts val="800"/>
                        </a:spcAft>
                      </a:pPr>
                      <a:r>
                        <a:rPr lang="tr-TR" sz="1000" kern="100">
                          <a:effectLst/>
                        </a:rPr>
                        <a:t>14</a:t>
                      </a:r>
                      <a:endParaRPr lang="tr-TR" sz="13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a:effectLst/>
                        </a:rPr>
                        <a:t>VATANDAŞLIK</a:t>
                      </a:r>
                      <a:endParaRPr lang="tr-TR"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a:effectLst/>
                        </a:rPr>
                        <a:t> </a:t>
                      </a:r>
                      <a:endParaRPr lang="tr-TR"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a:effectLst/>
                        </a:rPr>
                        <a:t> </a:t>
                      </a:r>
                      <a:endParaRPr lang="tr-TR"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dirty="0">
                          <a:effectLst/>
                        </a:rPr>
                        <a:t> </a:t>
                      </a:r>
                      <a:endParaRPr lang="tr-T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dirty="0">
                          <a:effectLst/>
                        </a:rPr>
                        <a:t> </a:t>
                      </a:r>
                      <a:endParaRPr lang="tr-T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extLst>
                  <a:ext uri="{0D108BD9-81ED-4DB2-BD59-A6C34878D82A}">
                    <a16:rowId xmlns:a16="http://schemas.microsoft.com/office/drawing/2014/main" val="1492447322"/>
                  </a:ext>
                </a:extLst>
              </a:tr>
              <a:tr h="217831">
                <a:tc>
                  <a:txBody>
                    <a:bodyPr/>
                    <a:lstStyle/>
                    <a:p>
                      <a:pPr>
                        <a:lnSpc>
                          <a:spcPct val="107000"/>
                        </a:lnSpc>
                        <a:spcAft>
                          <a:spcPts val="800"/>
                        </a:spcAft>
                      </a:pPr>
                      <a:r>
                        <a:rPr lang="tr-TR" sz="1000" kern="100">
                          <a:effectLst/>
                        </a:rPr>
                        <a:t>15</a:t>
                      </a:r>
                      <a:endParaRPr lang="tr-TR" sz="13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a:effectLst/>
                        </a:rPr>
                        <a:t>ÇOCUK DÜNYASI</a:t>
                      </a:r>
                      <a:endParaRPr lang="tr-TR"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a:effectLst/>
                        </a:rPr>
                        <a:t> </a:t>
                      </a:r>
                      <a:endParaRPr lang="tr-TR"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a:effectLst/>
                        </a:rPr>
                        <a:t> </a:t>
                      </a:r>
                      <a:endParaRPr lang="tr-TR"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a:effectLst/>
                        </a:rPr>
                        <a:t> </a:t>
                      </a:r>
                      <a:endParaRPr lang="tr-TR"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dirty="0">
                          <a:effectLst/>
                        </a:rPr>
                        <a:t> </a:t>
                      </a:r>
                      <a:endParaRPr lang="tr-T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extLst>
                  <a:ext uri="{0D108BD9-81ED-4DB2-BD59-A6C34878D82A}">
                    <a16:rowId xmlns:a16="http://schemas.microsoft.com/office/drawing/2014/main" val="356280303"/>
                  </a:ext>
                </a:extLst>
              </a:tr>
              <a:tr h="217831">
                <a:tc>
                  <a:txBody>
                    <a:bodyPr/>
                    <a:lstStyle/>
                    <a:p>
                      <a:pPr>
                        <a:lnSpc>
                          <a:spcPct val="107000"/>
                        </a:lnSpc>
                        <a:spcAft>
                          <a:spcPts val="800"/>
                        </a:spcAft>
                      </a:pPr>
                      <a:r>
                        <a:rPr lang="tr-TR" sz="1000" kern="100">
                          <a:effectLst/>
                        </a:rPr>
                        <a:t>16</a:t>
                      </a:r>
                      <a:endParaRPr lang="tr-TR" sz="13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a:effectLst/>
                        </a:rPr>
                        <a:t>SANAT</a:t>
                      </a:r>
                      <a:endParaRPr lang="tr-TR"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a:effectLst/>
                        </a:rPr>
                        <a:t> </a:t>
                      </a:r>
                      <a:endParaRPr lang="tr-TR"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a:effectLst/>
                        </a:rPr>
                        <a:t> </a:t>
                      </a:r>
                      <a:endParaRPr lang="tr-TR"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a:effectLst/>
                        </a:rPr>
                        <a:t> </a:t>
                      </a:r>
                      <a:endParaRPr lang="tr-TR" sz="14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tc>
                  <a:txBody>
                    <a:bodyPr/>
                    <a:lstStyle/>
                    <a:p>
                      <a:pPr algn="ctr">
                        <a:lnSpc>
                          <a:spcPct val="100000"/>
                        </a:lnSpc>
                        <a:spcAft>
                          <a:spcPts val="800"/>
                        </a:spcAft>
                      </a:pPr>
                      <a:r>
                        <a:rPr lang="tr-TR" sz="1400" kern="100" dirty="0">
                          <a:effectLst/>
                        </a:rPr>
                        <a:t> </a:t>
                      </a:r>
                      <a:endParaRPr lang="tr-TR"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1807" marR="51807" marT="0" marB="0"/>
                </a:tc>
                <a:extLst>
                  <a:ext uri="{0D108BD9-81ED-4DB2-BD59-A6C34878D82A}">
                    <a16:rowId xmlns:a16="http://schemas.microsoft.com/office/drawing/2014/main" val="2986544016"/>
                  </a:ext>
                </a:extLst>
              </a:tr>
            </a:tbl>
          </a:graphicData>
        </a:graphic>
      </p:graphicFrame>
    </p:spTree>
    <p:extLst>
      <p:ext uri="{BB962C8B-B14F-4D97-AF65-F5344CB8AC3E}">
        <p14:creationId xmlns:p14="http://schemas.microsoft.com/office/powerpoint/2010/main" val="1911032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55E2F4-0CBC-17DF-D52C-E87074C329D6}"/>
              </a:ext>
            </a:extLst>
          </p:cNvPr>
          <p:cNvSpPr>
            <a:spLocks noGrp="1"/>
          </p:cNvSpPr>
          <p:nvPr>
            <p:ph type="title"/>
          </p:nvPr>
        </p:nvSpPr>
        <p:spPr>
          <a:xfrm>
            <a:off x="1371597" y="348865"/>
            <a:ext cx="10044023" cy="877729"/>
          </a:xfrm>
        </p:spPr>
        <p:txBody>
          <a:bodyPr anchor="ctr">
            <a:normAutofit/>
          </a:bodyPr>
          <a:lstStyle/>
          <a:p>
            <a:r>
              <a:rPr lang="tr-TR" sz="4000">
                <a:solidFill>
                  <a:srgbClr val="FFFFFF"/>
                </a:solidFill>
              </a:rPr>
              <a:t>TÜRKÇE DERSİ ÖĞRETİM PROGRAMI</a:t>
            </a:r>
          </a:p>
        </p:txBody>
      </p:sp>
      <p:graphicFrame>
        <p:nvGraphicFramePr>
          <p:cNvPr id="4" name="İçerik Yer Tutucusu 3">
            <a:extLst>
              <a:ext uri="{FF2B5EF4-FFF2-40B4-BE49-F238E27FC236}">
                <a16:creationId xmlns:a16="http://schemas.microsoft.com/office/drawing/2014/main" id="{585F94DE-D3EF-CBBD-ADAD-E3E1AC3CC1E0}"/>
              </a:ext>
            </a:extLst>
          </p:cNvPr>
          <p:cNvGraphicFramePr>
            <a:graphicFrameLocks noGrp="1"/>
          </p:cNvGraphicFramePr>
          <p:nvPr>
            <p:ph idx="1"/>
            <p:extLst>
              <p:ext uri="{D42A27DB-BD31-4B8C-83A1-F6EECF244321}">
                <p14:modId xmlns:p14="http://schemas.microsoft.com/office/powerpoint/2010/main" val="186880655"/>
              </p:ext>
            </p:extLst>
          </p:nvPr>
        </p:nvGraphicFramePr>
        <p:xfrm>
          <a:off x="644056" y="2708602"/>
          <a:ext cx="10927831" cy="3159355"/>
        </p:xfrm>
        <a:graphic>
          <a:graphicData uri="http://schemas.openxmlformats.org/drawingml/2006/table">
            <a:tbl>
              <a:tblPr firstRow="1" firstCol="1" bandRow="1"/>
              <a:tblGrid>
                <a:gridCol w="2676935">
                  <a:extLst>
                    <a:ext uri="{9D8B030D-6E8A-4147-A177-3AD203B41FA5}">
                      <a16:colId xmlns:a16="http://schemas.microsoft.com/office/drawing/2014/main" val="1368611702"/>
                    </a:ext>
                  </a:extLst>
                </a:gridCol>
                <a:gridCol w="2062724">
                  <a:extLst>
                    <a:ext uri="{9D8B030D-6E8A-4147-A177-3AD203B41FA5}">
                      <a16:colId xmlns:a16="http://schemas.microsoft.com/office/drawing/2014/main" val="1204866210"/>
                    </a:ext>
                  </a:extLst>
                </a:gridCol>
                <a:gridCol w="2062724">
                  <a:extLst>
                    <a:ext uri="{9D8B030D-6E8A-4147-A177-3AD203B41FA5}">
                      <a16:colId xmlns:a16="http://schemas.microsoft.com/office/drawing/2014/main" val="2994459570"/>
                    </a:ext>
                  </a:extLst>
                </a:gridCol>
                <a:gridCol w="2062724">
                  <a:extLst>
                    <a:ext uri="{9D8B030D-6E8A-4147-A177-3AD203B41FA5}">
                      <a16:colId xmlns:a16="http://schemas.microsoft.com/office/drawing/2014/main" val="530362754"/>
                    </a:ext>
                  </a:extLst>
                </a:gridCol>
                <a:gridCol w="2062724">
                  <a:extLst>
                    <a:ext uri="{9D8B030D-6E8A-4147-A177-3AD203B41FA5}">
                      <a16:colId xmlns:a16="http://schemas.microsoft.com/office/drawing/2014/main" val="2953593306"/>
                    </a:ext>
                  </a:extLst>
                </a:gridCol>
              </a:tblGrid>
              <a:tr h="649699">
                <a:tc>
                  <a:txBody>
                    <a:bodyPr/>
                    <a:lstStyle/>
                    <a:p>
                      <a:pPr algn="l" fontAlgn="t">
                        <a:lnSpc>
                          <a:spcPct val="107000"/>
                        </a:lnSpc>
                        <a:spcBef>
                          <a:spcPts val="0"/>
                        </a:spcBef>
                        <a:spcAft>
                          <a:spcPts val="800"/>
                        </a:spcAft>
                      </a:pPr>
                      <a:endParaRPr lang="tr-TR" sz="4800" b="0" i="0" u="none" strike="noStrike" dirty="0">
                        <a:effectLst/>
                        <a:latin typeface="Arial" panose="020B0604020202020204" pitchFamily="34" charset="0"/>
                      </a:endParaRPr>
                    </a:p>
                  </a:txBody>
                  <a:tcPr marL="184263" marR="184263" marT="255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tr-TR" sz="3200" b="1" i="0" u="none" strike="noStrike" kern="100">
                          <a:effectLst/>
                          <a:latin typeface="Times New Roman" panose="02020603050405020304" pitchFamily="18" charset="0"/>
                          <a:ea typeface="Aptos" panose="020B0004020202020204" pitchFamily="34" charset="0"/>
                          <a:cs typeface="Times New Roman" panose="02020603050405020304" pitchFamily="18" charset="0"/>
                        </a:rPr>
                        <a:t>1.SINIF</a:t>
                      </a:r>
                      <a:endParaRPr lang="tr-TR" sz="4800" b="0" i="0" u="none" strike="noStrike">
                        <a:effectLst/>
                        <a:latin typeface="Arial" panose="020B0604020202020204" pitchFamily="34" charset="0"/>
                      </a:endParaRPr>
                    </a:p>
                  </a:txBody>
                  <a:tcPr marL="184263" marR="184263" marT="255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tr-TR" sz="3200" b="1" i="0" u="none" strike="noStrike" kern="100">
                          <a:effectLst/>
                          <a:latin typeface="Times New Roman" panose="02020603050405020304" pitchFamily="18" charset="0"/>
                          <a:ea typeface="Aptos" panose="020B0004020202020204" pitchFamily="34" charset="0"/>
                          <a:cs typeface="Times New Roman" panose="02020603050405020304" pitchFamily="18" charset="0"/>
                        </a:rPr>
                        <a:t>2.SINIF</a:t>
                      </a:r>
                      <a:endParaRPr lang="tr-TR" sz="4800" b="0" i="0" u="none" strike="noStrike">
                        <a:effectLst/>
                        <a:latin typeface="Arial" panose="020B0604020202020204" pitchFamily="34" charset="0"/>
                      </a:endParaRPr>
                    </a:p>
                  </a:txBody>
                  <a:tcPr marL="184263" marR="184263" marT="255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tr-TR" sz="3200" b="1" i="0" u="none" strike="noStrike" kern="100">
                          <a:effectLst/>
                          <a:latin typeface="Times New Roman" panose="02020603050405020304" pitchFamily="18" charset="0"/>
                          <a:ea typeface="Aptos" panose="020B0004020202020204" pitchFamily="34" charset="0"/>
                          <a:cs typeface="Times New Roman" panose="02020603050405020304" pitchFamily="18" charset="0"/>
                        </a:rPr>
                        <a:t>3.SINIF</a:t>
                      </a:r>
                      <a:endParaRPr lang="tr-TR" sz="4800" b="0" i="0" u="none" strike="noStrike">
                        <a:effectLst/>
                        <a:latin typeface="Arial" panose="020B0604020202020204" pitchFamily="34" charset="0"/>
                      </a:endParaRPr>
                    </a:p>
                  </a:txBody>
                  <a:tcPr marL="184263" marR="184263" marT="255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800"/>
                        </a:spcAft>
                      </a:pPr>
                      <a:r>
                        <a:rPr lang="tr-TR" sz="3200" b="1" i="0" u="none" strike="noStrike" kern="100">
                          <a:effectLst/>
                          <a:latin typeface="Times New Roman" panose="02020603050405020304" pitchFamily="18" charset="0"/>
                          <a:ea typeface="Aptos" panose="020B0004020202020204" pitchFamily="34" charset="0"/>
                          <a:cs typeface="Times New Roman" panose="02020603050405020304" pitchFamily="18" charset="0"/>
                        </a:rPr>
                        <a:t>4.SINIF</a:t>
                      </a:r>
                      <a:endParaRPr lang="tr-TR" sz="4800" b="0" i="0" u="none" strike="noStrike">
                        <a:effectLst/>
                        <a:latin typeface="Arial" panose="020B0604020202020204" pitchFamily="34" charset="0"/>
                      </a:endParaRPr>
                    </a:p>
                  </a:txBody>
                  <a:tcPr marL="184263" marR="184263" marT="255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6670064"/>
                  </a:ext>
                </a:extLst>
              </a:tr>
              <a:tr h="1175531">
                <a:tc>
                  <a:txBody>
                    <a:bodyPr/>
                    <a:lstStyle/>
                    <a:p>
                      <a:pPr algn="l" fontAlgn="t">
                        <a:lnSpc>
                          <a:spcPct val="107000"/>
                        </a:lnSpc>
                        <a:spcBef>
                          <a:spcPts val="0"/>
                        </a:spcBef>
                        <a:spcAft>
                          <a:spcPts val="800"/>
                        </a:spcAft>
                      </a:pPr>
                      <a:r>
                        <a:rPr lang="tr-TR" sz="2800" b="0" i="0" u="none" strike="noStrike" kern="100" dirty="0">
                          <a:effectLst/>
                          <a:latin typeface="Times New Roman" panose="02020603050405020304" pitchFamily="18" charset="0"/>
                          <a:ea typeface="Aptos" panose="020B0004020202020204" pitchFamily="34" charset="0"/>
                          <a:cs typeface="Times New Roman" panose="02020603050405020304" pitchFamily="18" charset="0"/>
                        </a:rPr>
                        <a:t>KAZANIM SAYISI (2019)</a:t>
                      </a:r>
                      <a:endParaRPr lang="tr-TR" sz="4400" b="0" i="0" u="none" strike="noStrike" dirty="0">
                        <a:effectLst/>
                        <a:latin typeface="Arial" panose="020B0604020202020204" pitchFamily="34" charset="0"/>
                      </a:endParaRPr>
                    </a:p>
                  </a:txBody>
                  <a:tcPr marL="184263" marR="184263" marT="255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7000"/>
                        </a:lnSpc>
                        <a:spcBef>
                          <a:spcPts val="0"/>
                        </a:spcBef>
                        <a:spcAft>
                          <a:spcPts val="800"/>
                        </a:spcAft>
                      </a:pPr>
                      <a:r>
                        <a:rPr lang="tr-TR" sz="3200" b="0" i="0" u="none" strike="noStrike" kern="100" dirty="0">
                          <a:effectLst/>
                          <a:latin typeface="Times New Roman" panose="02020603050405020304" pitchFamily="18" charset="0"/>
                          <a:ea typeface="Aptos" panose="020B0004020202020204" pitchFamily="34" charset="0"/>
                          <a:cs typeface="Times New Roman" panose="02020603050405020304" pitchFamily="18" charset="0"/>
                        </a:rPr>
                        <a:t>47</a:t>
                      </a:r>
                      <a:endParaRPr lang="tr-TR" sz="4800" b="0" i="0" u="none" strike="noStrike" dirty="0">
                        <a:effectLst/>
                        <a:latin typeface="Arial" panose="020B0604020202020204" pitchFamily="34" charset="0"/>
                      </a:endParaRPr>
                    </a:p>
                  </a:txBody>
                  <a:tcPr marL="184263" marR="184263" marT="255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7000"/>
                        </a:lnSpc>
                        <a:spcBef>
                          <a:spcPts val="0"/>
                        </a:spcBef>
                        <a:spcAft>
                          <a:spcPts val="800"/>
                        </a:spcAft>
                      </a:pPr>
                      <a:r>
                        <a:rPr lang="tr-TR" sz="3200" b="0" i="0" u="none" strike="noStrike" kern="100" dirty="0">
                          <a:effectLst/>
                          <a:latin typeface="Times New Roman" panose="02020603050405020304" pitchFamily="18" charset="0"/>
                          <a:ea typeface="Aptos" panose="020B0004020202020204" pitchFamily="34" charset="0"/>
                          <a:cs typeface="Times New Roman" panose="02020603050405020304" pitchFamily="18" charset="0"/>
                        </a:rPr>
                        <a:t>47</a:t>
                      </a:r>
                      <a:endParaRPr lang="tr-TR" sz="4800" b="0" i="0" u="none" strike="noStrike" dirty="0">
                        <a:effectLst/>
                        <a:latin typeface="Arial" panose="020B0604020202020204" pitchFamily="34" charset="0"/>
                      </a:endParaRPr>
                    </a:p>
                  </a:txBody>
                  <a:tcPr marL="184263" marR="184263" marT="255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7000"/>
                        </a:lnSpc>
                        <a:spcBef>
                          <a:spcPts val="0"/>
                        </a:spcBef>
                        <a:spcAft>
                          <a:spcPts val="800"/>
                        </a:spcAft>
                      </a:pPr>
                      <a:r>
                        <a:rPr lang="tr-TR" sz="3200" b="0" i="0" u="none" strike="noStrike" kern="100">
                          <a:effectLst/>
                          <a:latin typeface="Times New Roman" panose="02020603050405020304" pitchFamily="18" charset="0"/>
                          <a:ea typeface="Aptos" panose="020B0004020202020204" pitchFamily="34" charset="0"/>
                          <a:cs typeface="Times New Roman" panose="02020603050405020304" pitchFamily="18" charset="0"/>
                        </a:rPr>
                        <a:t>66</a:t>
                      </a:r>
                      <a:endParaRPr lang="tr-TR" sz="4800" b="0" i="0" u="none" strike="noStrike">
                        <a:effectLst/>
                        <a:latin typeface="Arial" panose="020B0604020202020204" pitchFamily="34" charset="0"/>
                      </a:endParaRPr>
                    </a:p>
                  </a:txBody>
                  <a:tcPr marL="184263" marR="184263" marT="255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7000"/>
                        </a:lnSpc>
                        <a:spcBef>
                          <a:spcPts val="0"/>
                        </a:spcBef>
                        <a:spcAft>
                          <a:spcPts val="800"/>
                        </a:spcAft>
                      </a:pPr>
                      <a:r>
                        <a:rPr lang="tr-TR" sz="3200" b="0" i="0" u="none" strike="noStrike" kern="100">
                          <a:effectLst/>
                          <a:latin typeface="Times New Roman" panose="02020603050405020304" pitchFamily="18" charset="0"/>
                          <a:ea typeface="Aptos" panose="020B0004020202020204" pitchFamily="34" charset="0"/>
                          <a:cs typeface="Times New Roman" panose="02020603050405020304" pitchFamily="18" charset="0"/>
                        </a:rPr>
                        <a:t>78</a:t>
                      </a:r>
                      <a:endParaRPr lang="tr-TR" sz="4800" b="0" i="0" u="none" strike="noStrike">
                        <a:effectLst/>
                        <a:latin typeface="Arial" panose="020B0604020202020204" pitchFamily="34" charset="0"/>
                      </a:endParaRPr>
                    </a:p>
                  </a:txBody>
                  <a:tcPr marL="184263" marR="184263" marT="255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8195976"/>
                  </a:ext>
                </a:extLst>
              </a:tr>
              <a:tr h="1175531">
                <a:tc>
                  <a:txBody>
                    <a:bodyPr/>
                    <a:lstStyle/>
                    <a:p>
                      <a:pPr algn="l" fontAlgn="t">
                        <a:lnSpc>
                          <a:spcPct val="107000"/>
                        </a:lnSpc>
                        <a:spcBef>
                          <a:spcPts val="0"/>
                        </a:spcBef>
                        <a:spcAft>
                          <a:spcPts val="800"/>
                        </a:spcAft>
                      </a:pPr>
                      <a:r>
                        <a:rPr lang="tr-TR" sz="2800" b="0" i="0" u="none" strike="noStrike" kern="100" dirty="0">
                          <a:effectLst/>
                          <a:latin typeface="Times New Roman" panose="02020603050405020304" pitchFamily="18" charset="0"/>
                          <a:ea typeface="Aptos" panose="020B0004020202020204" pitchFamily="34" charset="0"/>
                          <a:cs typeface="Times New Roman" panose="02020603050405020304" pitchFamily="18" charset="0"/>
                        </a:rPr>
                        <a:t>ÖĞRENME ÇIKTISI (2024)</a:t>
                      </a:r>
                      <a:endParaRPr lang="tr-TR" sz="4400" b="0" i="0" u="none" strike="noStrike" dirty="0">
                        <a:effectLst/>
                        <a:latin typeface="Arial" panose="020B0604020202020204" pitchFamily="34" charset="0"/>
                      </a:endParaRPr>
                    </a:p>
                  </a:txBody>
                  <a:tcPr marL="184263" marR="184263" marT="255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7000"/>
                        </a:lnSpc>
                        <a:spcBef>
                          <a:spcPts val="0"/>
                        </a:spcBef>
                        <a:spcAft>
                          <a:spcPts val="800"/>
                        </a:spcAft>
                      </a:pPr>
                      <a:r>
                        <a:rPr lang="tr-TR" sz="3200" b="0" i="0" u="none" strike="noStrike" kern="100">
                          <a:effectLst/>
                          <a:latin typeface="Times New Roman" panose="02020603050405020304" pitchFamily="18" charset="0"/>
                          <a:ea typeface="Aptos" panose="020B0004020202020204" pitchFamily="34" charset="0"/>
                          <a:cs typeface="Times New Roman" panose="02020603050405020304" pitchFamily="18" charset="0"/>
                        </a:rPr>
                        <a:t>99</a:t>
                      </a:r>
                      <a:endParaRPr lang="tr-TR" sz="4800" b="0" i="0" u="none" strike="noStrike">
                        <a:effectLst/>
                        <a:latin typeface="Arial" panose="020B0604020202020204" pitchFamily="34" charset="0"/>
                      </a:endParaRPr>
                    </a:p>
                  </a:txBody>
                  <a:tcPr marL="184263" marR="184263" marT="255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7000"/>
                        </a:lnSpc>
                        <a:spcBef>
                          <a:spcPts val="0"/>
                        </a:spcBef>
                        <a:spcAft>
                          <a:spcPts val="800"/>
                        </a:spcAft>
                      </a:pPr>
                      <a:r>
                        <a:rPr lang="tr-TR" sz="3200" b="0" i="0" u="none" strike="noStrike" kern="100" dirty="0">
                          <a:effectLst/>
                          <a:latin typeface="Times New Roman" panose="02020603050405020304" pitchFamily="18" charset="0"/>
                          <a:ea typeface="Aptos" panose="020B0004020202020204" pitchFamily="34" charset="0"/>
                          <a:cs typeface="Times New Roman" panose="02020603050405020304" pitchFamily="18" charset="0"/>
                        </a:rPr>
                        <a:t>108</a:t>
                      </a:r>
                      <a:endParaRPr lang="tr-TR" sz="4800" b="0" i="0" u="none" strike="noStrike" dirty="0">
                        <a:effectLst/>
                        <a:latin typeface="Arial" panose="020B0604020202020204" pitchFamily="34" charset="0"/>
                      </a:endParaRPr>
                    </a:p>
                  </a:txBody>
                  <a:tcPr marL="184263" marR="184263" marT="255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7000"/>
                        </a:lnSpc>
                        <a:spcBef>
                          <a:spcPts val="0"/>
                        </a:spcBef>
                        <a:spcAft>
                          <a:spcPts val="800"/>
                        </a:spcAft>
                      </a:pPr>
                      <a:r>
                        <a:rPr lang="tr-TR" sz="3200" b="0" i="0" u="none" strike="noStrike" kern="100" dirty="0">
                          <a:effectLst/>
                          <a:latin typeface="Times New Roman" panose="02020603050405020304" pitchFamily="18" charset="0"/>
                          <a:ea typeface="Aptos" panose="020B0004020202020204" pitchFamily="34" charset="0"/>
                          <a:cs typeface="Times New Roman" panose="02020603050405020304" pitchFamily="18" charset="0"/>
                        </a:rPr>
                        <a:t>111</a:t>
                      </a:r>
                      <a:endParaRPr lang="tr-TR" sz="4800" b="0" i="0" u="none" strike="noStrike" dirty="0">
                        <a:effectLst/>
                        <a:latin typeface="Arial" panose="020B0604020202020204" pitchFamily="34" charset="0"/>
                      </a:endParaRPr>
                    </a:p>
                  </a:txBody>
                  <a:tcPr marL="184263" marR="184263" marT="255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7000"/>
                        </a:lnSpc>
                        <a:spcBef>
                          <a:spcPts val="0"/>
                        </a:spcBef>
                        <a:spcAft>
                          <a:spcPts val="800"/>
                        </a:spcAft>
                      </a:pPr>
                      <a:r>
                        <a:rPr lang="tr-TR" sz="3200" b="0" i="0" u="none" strike="noStrike" kern="100" dirty="0">
                          <a:effectLst/>
                          <a:latin typeface="Times New Roman" panose="02020603050405020304" pitchFamily="18" charset="0"/>
                          <a:ea typeface="Aptos" panose="020B0004020202020204" pitchFamily="34" charset="0"/>
                          <a:cs typeface="Times New Roman" panose="02020603050405020304" pitchFamily="18" charset="0"/>
                        </a:rPr>
                        <a:t>114</a:t>
                      </a:r>
                      <a:endParaRPr lang="tr-TR" sz="4800" b="0" i="0" u="none" strike="noStrike" dirty="0">
                        <a:effectLst/>
                        <a:latin typeface="Arial" panose="020B0604020202020204" pitchFamily="34" charset="0"/>
                      </a:endParaRPr>
                    </a:p>
                  </a:txBody>
                  <a:tcPr marL="184263" marR="184263" marT="255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8563074"/>
                  </a:ext>
                </a:extLst>
              </a:tr>
            </a:tbl>
          </a:graphicData>
        </a:graphic>
      </p:graphicFrame>
    </p:spTree>
    <p:extLst>
      <p:ext uri="{BB962C8B-B14F-4D97-AF65-F5344CB8AC3E}">
        <p14:creationId xmlns:p14="http://schemas.microsoft.com/office/powerpoint/2010/main" val="34890267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55E2F4-0CBC-17DF-D52C-E87074C329D6}"/>
              </a:ext>
            </a:extLst>
          </p:cNvPr>
          <p:cNvSpPr>
            <a:spLocks noGrp="1"/>
          </p:cNvSpPr>
          <p:nvPr>
            <p:ph type="title"/>
          </p:nvPr>
        </p:nvSpPr>
        <p:spPr>
          <a:xfrm>
            <a:off x="1371597" y="348865"/>
            <a:ext cx="10044023" cy="877729"/>
          </a:xfrm>
        </p:spPr>
        <p:txBody>
          <a:bodyPr anchor="ctr">
            <a:normAutofit/>
          </a:bodyPr>
          <a:lstStyle/>
          <a:p>
            <a:r>
              <a:rPr lang="tr-TR" sz="4000">
                <a:solidFill>
                  <a:srgbClr val="FFFFFF"/>
                </a:solidFill>
              </a:rPr>
              <a:t>TÜRKÇE DERSİ ÖĞRETİM PROGRAMI</a:t>
            </a:r>
          </a:p>
        </p:txBody>
      </p:sp>
      <p:pic>
        <p:nvPicPr>
          <p:cNvPr id="10" name="Resim 9">
            <a:extLst>
              <a:ext uri="{FF2B5EF4-FFF2-40B4-BE49-F238E27FC236}">
                <a16:creationId xmlns:a16="http://schemas.microsoft.com/office/drawing/2014/main" id="{1F6F50B0-8A65-8167-DFB7-7880F6E52EE6}"/>
              </a:ext>
            </a:extLst>
          </p:cNvPr>
          <p:cNvPicPr>
            <a:picLocks noChangeAspect="1"/>
          </p:cNvPicPr>
          <p:nvPr/>
        </p:nvPicPr>
        <p:blipFill rotWithShape="1">
          <a:blip r:embed="rId3"/>
          <a:srcRect l="20358" t="20303" r="22024" b="16217"/>
          <a:stretch/>
        </p:blipFill>
        <p:spPr>
          <a:xfrm>
            <a:off x="1175657" y="1843314"/>
            <a:ext cx="9826171" cy="4576690"/>
          </a:xfrm>
          <a:prstGeom prst="rect">
            <a:avLst/>
          </a:prstGeom>
        </p:spPr>
      </p:pic>
    </p:spTree>
    <p:extLst>
      <p:ext uri="{BB962C8B-B14F-4D97-AF65-F5344CB8AC3E}">
        <p14:creationId xmlns:p14="http://schemas.microsoft.com/office/powerpoint/2010/main" val="39526582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55E2F4-0CBC-17DF-D52C-E87074C329D6}"/>
              </a:ext>
            </a:extLst>
          </p:cNvPr>
          <p:cNvSpPr>
            <a:spLocks noGrp="1"/>
          </p:cNvSpPr>
          <p:nvPr>
            <p:ph type="title"/>
          </p:nvPr>
        </p:nvSpPr>
        <p:spPr>
          <a:xfrm>
            <a:off x="1371597" y="348865"/>
            <a:ext cx="10044023" cy="877729"/>
          </a:xfrm>
        </p:spPr>
        <p:txBody>
          <a:bodyPr anchor="ctr">
            <a:normAutofit/>
          </a:bodyPr>
          <a:lstStyle/>
          <a:p>
            <a:r>
              <a:rPr lang="tr-TR" sz="4000">
                <a:solidFill>
                  <a:srgbClr val="FFFFFF"/>
                </a:solidFill>
              </a:rPr>
              <a:t>TÜRKÇE DERSİ ÖĞRETİM PROGRAMI</a:t>
            </a:r>
          </a:p>
        </p:txBody>
      </p:sp>
      <p:pic>
        <p:nvPicPr>
          <p:cNvPr id="4" name="Resim 3">
            <a:extLst>
              <a:ext uri="{FF2B5EF4-FFF2-40B4-BE49-F238E27FC236}">
                <a16:creationId xmlns:a16="http://schemas.microsoft.com/office/drawing/2014/main" id="{B111A90D-C9B3-B92A-27ED-D2D52C54999F}"/>
              </a:ext>
            </a:extLst>
          </p:cNvPr>
          <p:cNvPicPr>
            <a:picLocks noChangeAspect="1"/>
          </p:cNvPicPr>
          <p:nvPr/>
        </p:nvPicPr>
        <p:blipFill rotWithShape="1">
          <a:blip r:embed="rId3"/>
          <a:srcRect l="11251" t="15645" r="18332" b="5066"/>
          <a:stretch/>
        </p:blipFill>
        <p:spPr>
          <a:xfrm>
            <a:off x="508000" y="1575458"/>
            <a:ext cx="10479313" cy="5072085"/>
          </a:xfrm>
          <a:prstGeom prst="rect">
            <a:avLst/>
          </a:prstGeom>
        </p:spPr>
      </p:pic>
    </p:spTree>
    <p:extLst>
      <p:ext uri="{BB962C8B-B14F-4D97-AF65-F5344CB8AC3E}">
        <p14:creationId xmlns:p14="http://schemas.microsoft.com/office/powerpoint/2010/main" val="1324650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55E2F4-0CBC-17DF-D52C-E87074C329D6}"/>
              </a:ext>
            </a:extLst>
          </p:cNvPr>
          <p:cNvSpPr>
            <a:spLocks noGrp="1"/>
          </p:cNvSpPr>
          <p:nvPr>
            <p:ph type="title"/>
          </p:nvPr>
        </p:nvSpPr>
        <p:spPr>
          <a:xfrm>
            <a:off x="1371597" y="348865"/>
            <a:ext cx="10044023" cy="877729"/>
          </a:xfrm>
        </p:spPr>
        <p:txBody>
          <a:bodyPr anchor="ctr">
            <a:normAutofit/>
          </a:bodyPr>
          <a:lstStyle/>
          <a:p>
            <a:r>
              <a:rPr lang="tr-TR" sz="4000">
                <a:solidFill>
                  <a:srgbClr val="FFFFFF"/>
                </a:solidFill>
              </a:rPr>
              <a:t>TÜRKÇE DERSİ ÖĞRETİM PROGRAMI</a:t>
            </a:r>
          </a:p>
        </p:txBody>
      </p:sp>
      <p:pic>
        <p:nvPicPr>
          <p:cNvPr id="5" name="Resim 4">
            <a:extLst>
              <a:ext uri="{FF2B5EF4-FFF2-40B4-BE49-F238E27FC236}">
                <a16:creationId xmlns:a16="http://schemas.microsoft.com/office/drawing/2014/main" id="{C382EEB2-FB09-C6B8-34C6-DE5E20709F4A}"/>
              </a:ext>
            </a:extLst>
          </p:cNvPr>
          <p:cNvPicPr>
            <a:picLocks noChangeAspect="1"/>
          </p:cNvPicPr>
          <p:nvPr/>
        </p:nvPicPr>
        <p:blipFill rotWithShape="1">
          <a:blip r:embed="rId3"/>
          <a:srcRect l="22143" t="20938" r="20953" b="14268"/>
          <a:stretch/>
        </p:blipFill>
        <p:spPr>
          <a:xfrm>
            <a:off x="783772" y="1710540"/>
            <a:ext cx="10813142" cy="5012384"/>
          </a:xfrm>
          <a:prstGeom prst="rect">
            <a:avLst/>
          </a:prstGeom>
        </p:spPr>
      </p:pic>
    </p:spTree>
    <p:extLst>
      <p:ext uri="{BB962C8B-B14F-4D97-AF65-F5344CB8AC3E}">
        <p14:creationId xmlns:p14="http://schemas.microsoft.com/office/powerpoint/2010/main" val="12490555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55E2F4-0CBC-17DF-D52C-E87074C329D6}"/>
              </a:ext>
            </a:extLst>
          </p:cNvPr>
          <p:cNvSpPr>
            <a:spLocks noGrp="1"/>
          </p:cNvSpPr>
          <p:nvPr>
            <p:ph type="title"/>
          </p:nvPr>
        </p:nvSpPr>
        <p:spPr>
          <a:xfrm>
            <a:off x="1371597" y="348865"/>
            <a:ext cx="10044023" cy="877729"/>
          </a:xfrm>
        </p:spPr>
        <p:txBody>
          <a:bodyPr anchor="ctr">
            <a:normAutofit/>
          </a:bodyPr>
          <a:lstStyle/>
          <a:p>
            <a:r>
              <a:rPr lang="tr-TR" sz="4000">
                <a:solidFill>
                  <a:srgbClr val="FFFFFF"/>
                </a:solidFill>
              </a:rPr>
              <a:t>TÜRKÇE DERSİ ÖĞRETİM PROGRAMI</a:t>
            </a:r>
          </a:p>
        </p:txBody>
      </p:sp>
      <p:pic>
        <p:nvPicPr>
          <p:cNvPr id="5" name="Resim 4">
            <a:extLst>
              <a:ext uri="{FF2B5EF4-FFF2-40B4-BE49-F238E27FC236}">
                <a16:creationId xmlns:a16="http://schemas.microsoft.com/office/drawing/2014/main" id="{54ECB93C-2076-0DDB-CC00-03565D7ECC34}"/>
              </a:ext>
            </a:extLst>
          </p:cNvPr>
          <p:cNvPicPr>
            <a:picLocks noChangeAspect="1"/>
          </p:cNvPicPr>
          <p:nvPr/>
        </p:nvPicPr>
        <p:blipFill rotWithShape="1">
          <a:blip r:embed="rId3"/>
          <a:srcRect l="22381" t="17869" r="21071" b="8551"/>
          <a:stretch/>
        </p:blipFill>
        <p:spPr>
          <a:xfrm>
            <a:off x="841691" y="1575459"/>
            <a:ext cx="10305280" cy="5043577"/>
          </a:xfrm>
          <a:prstGeom prst="rect">
            <a:avLst/>
          </a:prstGeom>
        </p:spPr>
      </p:pic>
    </p:spTree>
    <p:extLst>
      <p:ext uri="{BB962C8B-B14F-4D97-AF65-F5344CB8AC3E}">
        <p14:creationId xmlns:p14="http://schemas.microsoft.com/office/powerpoint/2010/main" val="2808819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55E2F4-0CBC-17DF-D52C-E87074C329D6}"/>
              </a:ext>
            </a:extLst>
          </p:cNvPr>
          <p:cNvSpPr>
            <a:spLocks noGrp="1"/>
          </p:cNvSpPr>
          <p:nvPr>
            <p:ph type="title"/>
          </p:nvPr>
        </p:nvSpPr>
        <p:spPr>
          <a:xfrm>
            <a:off x="1371597" y="348865"/>
            <a:ext cx="10044023" cy="877729"/>
          </a:xfrm>
        </p:spPr>
        <p:txBody>
          <a:bodyPr anchor="ctr">
            <a:normAutofit/>
          </a:bodyPr>
          <a:lstStyle/>
          <a:p>
            <a:r>
              <a:rPr lang="tr-TR" sz="4000">
                <a:solidFill>
                  <a:srgbClr val="FFFFFF"/>
                </a:solidFill>
              </a:rPr>
              <a:t>TÜRKÇE DERSİ ÖĞRETİM PROGRAMI</a:t>
            </a:r>
          </a:p>
        </p:txBody>
      </p:sp>
      <p:sp>
        <p:nvSpPr>
          <p:cNvPr id="3" name="İçerik Yer Tutucusu 2">
            <a:extLst>
              <a:ext uri="{FF2B5EF4-FFF2-40B4-BE49-F238E27FC236}">
                <a16:creationId xmlns:a16="http://schemas.microsoft.com/office/drawing/2014/main" id="{BE630DFE-4509-668F-8E00-E298AB6A404D}"/>
              </a:ext>
            </a:extLst>
          </p:cNvPr>
          <p:cNvSpPr>
            <a:spLocks noGrp="1"/>
          </p:cNvSpPr>
          <p:nvPr>
            <p:ph idx="1"/>
          </p:nvPr>
        </p:nvSpPr>
        <p:spPr/>
        <p:txBody>
          <a:bodyPr>
            <a:normAutofit lnSpcReduction="10000"/>
          </a:bodyPr>
          <a:lstStyle/>
          <a:p>
            <a:pPr marL="0" indent="0">
              <a:buNone/>
            </a:pP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Metin Türleri </a:t>
            </a:r>
          </a:p>
          <a:p>
            <a:pPr marL="0" indent="0" algn="just">
              <a:lnSpc>
                <a:spcPct val="150000"/>
              </a:lnSpc>
              <a:buNone/>
            </a:pPr>
            <a:r>
              <a:rPr lang="tr-TR" sz="2400" dirty="0">
                <a:latin typeface="Times New Roman" panose="02020603050405020304" pitchFamily="18" charset="0"/>
                <a:cs typeface="Times New Roman" panose="02020603050405020304" pitchFamily="18" charset="0"/>
              </a:rPr>
              <a:t>Eski program 1. sınıftan 8.sınıfa kadar metin türleri belirlenmiş iken yeni programda ilkokul kademesi ayrılmıştır. </a:t>
            </a:r>
          </a:p>
          <a:p>
            <a:pPr marL="0" indent="0" algn="just">
              <a:lnSpc>
                <a:spcPct val="150000"/>
              </a:lnSpc>
              <a:buNone/>
            </a:pPr>
            <a:r>
              <a:rPr lang="tr-TR" sz="2400" dirty="0">
                <a:latin typeface="Times New Roman" panose="02020603050405020304" pitchFamily="18" charset="0"/>
                <a:cs typeface="Times New Roman" panose="02020603050405020304" pitchFamily="18" charset="0"/>
              </a:rPr>
              <a:t>Eski programda bilgilendirici metinlerdeki 1.sınıfta yer almayan </a:t>
            </a:r>
            <a:r>
              <a:rPr lang="tr-TR" sz="2400" dirty="0">
                <a:solidFill>
                  <a:srgbClr val="FF0000"/>
                </a:solidFill>
                <a:latin typeface="Times New Roman" panose="02020603050405020304" pitchFamily="18" charset="0"/>
                <a:cs typeface="Times New Roman" panose="02020603050405020304" pitchFamily="18" charset="0"/>
              </a:rPr>
              <a:t>anı, dilekçe, broşür, günlük, haber metni, kılavuzlar</a:t>
            </a:r>
            <a:r>
              <a:rPr lang="tr-TR" sz="2400" dirty="0">
                <a:latin typeface="Times New Roman" panose="02020603050405020304" pitchFamily="18" charset="0"/>
                <a:cs typeface="Times New Roman" panose="02020603050405020304" pitchFamily="18" charset="0"/>
              </a:rPr>
              <a:t>  türü 1. Sınıflara eklenmiştir. Ayrıca yeni programa mektup, resmi kurum web sitesi, bilimsel yazı türleri ilkokul programına dahil edilmiştir. </a:t>
            </a:r>
            <a:endParaRPr lang="tr-TR" sz="1400" dirty="0">
              <a:latin typeface="Barlow-SemiBold"/>
            </a:endParaRPr>
          </a:p>
        </p:txBody>
      </p:sp>
    </p:spTree>
    <p:extLst>
      <p:ext uri="{BB962C8B-B14F-4D97-AF65-F5344CB8AC3E}">
        <p14:creationId xmlns:p14="http://schemas.microsoft.com/office/powerpoint/2010/main" val="2225551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DEEFAD-2441-E487-B2B7-0FA901562D85}"/>
              </a:ext>
            </a:extLst>
          </p:cNvPr>
          <p:cNvSpPr>
            <a:spLocks noGrp="1"/>
          </p:cNvSpPr>
          <p:nvPr>
            <p:ph type="title"/>
          </p:nvPr>
        </p:nvSpPr>
        <p:spPr/>
        <p:txBody>
          <a:bodyPr/>
          <a:lstStyle/>
          <a:p>
            <a:r>
              <a:rPr lang="tr-TR" dirty="0"/>
              <a:t>ÖĞRETİM PROGRAMLARININ PERSPEKTİFİ</a:t>
            </a:r>
          </a:p>
        </p:txBody>
      </p:sp>
      <p:sp>
        <p:nvSpPr>
          <p:cNvPr id="3" name="İçerik Yer Tutucusu 2">
            <a:extLst>
              <a:ext uri="{FF2B5EF4-FFF2-40B4-BE49-F238E27FC236}">
                <a16:creationId xmlns:a16="http://schemas.microsoft.com/office/drawing/2014/main" id="{C656AF00-8924-E7C4-AF0C-911232A0B3E1}"/>
              </a:ext>
            </a:extLst>
          </p:cNvPr>
          <p:cNvSpPr>
            <a:spLocks noGrp="1"/>
          </p:cNvSpPr>
          <p:nvPr>
            <p:ph idx="1"/>
          </p:nvPr>
        </p:nvSpPr>
        <p:spPr/>
        <p:txBody>
          <a:bodyPr>
            <a:normAutofit/>
          </a:bodyPr>
          <a:lstStyle/>
          <a:p>
            <a:pPr algn="just">
              <a:lnSpc>
                <a:spcPct val="150000"/>
              </a:lnSpc>
            </a:pPr>
            <a:r>
              <a:rPr lang="tr-TR" dirty="0"/>
              <a:t>İnsan; zihinsel, duygusal, bedensel, sosyal ve manevi gelişim yönleriyle bütüncül olarak ele alınır.</a:t>
            </a:r>
          </a:p>
          <a:p>
            <a:pPr algn="just">
              <a:lnSpc>
                <a:spcPct val="150000"/>
              </a:lnSpc>
            </a:pPr>
            <a:r>
              <a:rPr lang="tr-TR" dirty="0"/>
              <a:t>Türkçemizin öğretimi ve geliştirilmesi, eğitim sistemimizde temel bir politika olarak yer alır.</a:t>
            </a:r>
          </a:p>
        </p:txBody>
      </p:sp>
    </p:spTree>
    <p:extLst>
      <p:ext uri="{BB962C8B-B14F-4D97-AF65-F5344CB8AC3E}">
        <p14:creationId xmlns:p14="http://schemas.microsoft.com/office/powerpoint/2010/main" val="33470610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CFDD03-7B21-3B80-3C7A-1C35AAC9366B}"/>
              </a:ext>
            </a:extLst>
          </p:cNvPr>
          <p:cNvSpPr>
            <a:spLocks noGrp="1"/>
          </p:cNvSpPr>
          <p:nvPr>
            <p:ph type="title"/>
          </p:nvPr>
        </p:nvSpPr>
        <p:spPr/>
        <p:txBody>
          <a:bodyPr>
            <a:normAutofit/>
          </a:bodyPr>
          <a:lstStyle/>
          <a:p>
            <a:pPr algn="ctr"/>
            <a:r>
              <a:rPr lang="tr-TR" dirty="0"/>
              <a:t>MATEMATİK DERSİ ÖĞRETİM PROGRAMI </a:t>
            </a:r>
            <a:r>
              <a:rPr lang="es-ES" dirty="0"/>
              <a:t>(1,2, 3 VE 4. SINIFLAR)</a:t>
            </a:r>
            <a:endParaRPr lang="tr-TR" dirty="0"/>
          </a:p>
        </p:txBody>
      </p:sp>
      <p:sp>
        <p:nvSpPr>
          <p:cNvPr id="3" name="İçerik Yer Tutucusu 2">
            <a:extLst>
              <a:ext uri="{FF2B5EF4-FFF2-40B4-BE49-F238E27FC236}">
                <a16:creationId xmlns:a16="http://schemas.microsoft.com/office/drawing/2014/main" id="{2C903EFC-F858-74C9-AB69-7B80877C8E61}"/>
              </a:ext>
            </a:extLst>
          </p:cNvPr>
          <p:cNvSpPr>
            <a:spLocks noGrp="1"/>
          </p:cNvSpPr>
          <p:nvPr>
            <p:ph idx="1"/>
          </p:nvPr>
        </p:nvSpPr>
        <p:spPr/>
        <p:txBody>
          <a:bodyPr>
            <a:normAutofit fontScale="92500" lnSpcReduction="10000"/>
          </a:bodyPr>
          <a:lstStyle/>
          <a:p>
            <a:pPr marL="0" indent="0">
              <a:buNone/>
            </a:pPr>
            <a:r>
              <a:rPr lang="tr-TR" sz="2400" b="1" i="0" u="none" strike="noStrike" baseline="0" dirty="0">
                <a:latin typeface="Barlow-SemiBold"/>
              </a:rPr>
              <a:t>İlkokul Matematik Dersi Öğretim Programı’nın Temel Felsefesi ve Özel Amaçları</a:t>
            </a:r>
          </a:p>
          <a:p>
            <a:pPr marL="0" indent="0" algn="just">
              <a:lnSpc>
                <a:spcPct val="150000"/>
              </a:lnSpc>
              <a:buNone/>
            </a:pPr>
            <a:r>
              <a:rPr lang="tr-TR" sz="2400" i="0" u="none" strike="noStrike" baseline="0" dirty="0">
                <a:latin typeface="Times New Roman" panose="02020603050405020304" pitchFamily="18" charset="0"/>
                <a:cs typeface="Times New Roman" panose="02020603050405020304" pitchFamily="18" charset="0"/>
              </a:rPr>
              <a:t>2018 İlkokul Matematik Dersi Öğretim Programında Matematiksel okuryazarlık becerilerini  etkin bir şekilde kullanabilme, Problem çözme sürecinde kendi düşünce akıl yürütmelerini rahatlıkla ifade edebilme, başkalarının matematiksel akıl yürütmelerindeki boşlukları görebilme Matematiksel  dili  doğru kullanabilme ve  nesneler arasındaki ilişkileri  anlamlandırabilme  becerilerine vurgu yapılmış. </a:t>
            </a:r>
          </a:p>
        </p:txBody>
      </p:sp>
    </p:spTree>
    <p:extLst>
      <p:ext uri="{BB962C8B-B14F-4D97-AF65-F5344CB8AC3E}">
        <p14:creationId xmlns:p14="http://schemas.microsoft.com/office/powerpoint/2010/main" val="15094697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CFDD03-7B21-3B80-3C7A-1C35AAC9366B}"/>
              </a:ext>
            </a:extLst>
          </p:cNvPr>
          <p:cNvSpPr>
            <a:spLocks noGrp="1"/>
          </p:cNvSpPr>
          <p:nvPr>
            <p:ph type="title"/>
          </p:nvPr>
        </p:nvSpPr>
        <p:spPr/>
        <p:txBody>
          <a:bodyPr>
            <a:normAutofit/>
          </a:bodyPr>
          <a:lstStyle/>
          <a:p>
            <a:pPr algn="ctr"/>
            <a:r>
              <a:rPr lang="tr-TR" dirty="0"/>
              <a:t>MATEMATİK DERSİ ÖĞRETİM PROGRAMI </a:t>
            </a:r>
            <a:r>
              <a:rPr lang="es-ES" dirty="0"/>
              <a:t>(1,2, 3 VE 4. SINIFLAR)</a:t>
            </a:r>
            <a:endParaRPr lang="tr-TR" dirty="0"/>
          </a:p>
        </p:txBody>
      </p:sp>
      <p:sp>
        <p:nvSpPr>
          <p:cNvPr id="3" name="İçerik Yer Tutucusu 2">
            <a:extLst>
              <a:ext uri="{FF2B5EF4-FFF2-40B4-BE49-F238E27FC236}">
                <a16:creationId xmlns:a16="http://schemas.microsoft.com/office/drawing/2014/main" id="{2C903EFC-F858-74C9-AB69-7B80877C8E61}"/>
              </a:ext>
            </a:extLst>
          </p:cNvPr>
          <p:cNvSpPr>
            <a:spLocks noGrp="1"/>
          </p:cNvSpPr>
          <p:nvPr>
            <p:ph idx="1"/>
          </p:nvPr>
        </p:nvSpPr>
        <p:spPr/>
        <p:txBody>
          <a:bodyPr>
            <a:normAutofit fontScale="92500" lnSpcReduction="20000"/>
          </a:bodyPr>
          <a:lstStyle/>
          <a:p>
            <a:pPr marL="0" indent="0" algn="just">
              <a:lnSpc>
                <a:spcPct val="150000"/>
              </a:lnSpc>
              <a:buNone/>
            </a:pPr>
            <a:r>
              <a:rPr lang="tr-TR" sz="2000" i="0" u="none" strike="noStrike" baseline="0" dirty="0">
                <a:latin typeface="Times New Roman" panose="02020603050405020304" pitchFamily="18" charset="0"/>
                <a:cs typeface="Times New Roman" panose="02020603050405020304" pitchFamily="18" charset="0"/>
              </a:rPr>
              <a:t>2024 İlkokul Matematik Eğitim Programında </a:t>
            </a:r>
            <a:r>
              <a:rPr lang="tr-TR" sz="2000" b="1" i="0" u="none" strike="noStrike" baseline="0" dirty="0">
                <a:latin typeface="Times New Roman" panose="02020603050405020304" pitchFamily="18" charset="0"/>
                <a:cs typeface="Times New Roman" panose="02020603050405020304" pitchFamily="18" charset="0"/>
              </a:rPr>
              <a:t>kavramsal beceriler</a:t>
            </a:r>
            <a:r>
              <a:rPr lang="tr-TR" sz="2000" i="0" u="none" strike="noStrike" baseline="0" dirty="0">
                <a:latin typeface="Times New Roman" panose="02020603050405020304" pitchFamily="18" charset="0"/>
                <a:cs typeface="Times New Roman" panose="02020603050405020304" pitchFamily="18" charset="0"/>
              </a:rPr>
              <a:t>, </a:t>
            </a:r>
            <a:r>
              <a:rPr lang="tr-TR" sz="2000" b="1" i="0" u="none" strike="noStrike" baseline="0" dirty="0">
                <a:latin typeface="Times New Roman" panose="02020603050405020304" pitchFamily="18" charset="0"/>
                <a:cs typeface="Times New Roman" panose="02020603050405020304" pitchFamily="18" charset="0"/>
              </a:rPr>
              <a:t>sosyal  duygusal öğrenme beceriler</a:t>
            </a:r>
            <a:r>
              <a:rPr lang="tr-TR" sz="2000" i="0" u="none" strike="noStrike" baseline="0" dirty="0">
                <a:latin typeface="Times New Roman" panose="02020603050405020304" pitchFamily="18" charset="0"/>
                <a:cs typeface="Times New Roman" panose="02020603050405020304" pitchFamily="18" charset="0"/>
              </a:rPr>
              <a:t>, </a:t>
            </a:r>
            <a:r>
              <a:rPr lang="tr-TR" sz="2000" b="1" i="0" u="none" strike="noStrike" baseline="0" dirty="0">
                <a:latin typeface="Times New Roman" panose="02020603050405020304" pitchFamily="18" charset="0"/>
                <a:cs typeface="Times New Roman" panose="02020603050405020304" pitchFamily="18" charset="0"/>
              </a:rPr>
              <a:t>okur yazarlık becerileri</a:t>
            </a:r>
            <a:r>
              <a:rPr lang="tr-TR" sz="2000" i="0" u="none" strike="noStrike" baseline="0" dirty="0">
                <a:latin typeface="Times New Roman" panose="02020603050405020304" pitchFamily="18" charset="0"/>
                <a:cs typeface="Times New Roman" panose="02020603050405020304" pitchFamily="18" charset="0"/>
              </a:rPr>
              <a:t> ve </a:t>
            </a:r>
            <a:r>
              <a:rPr lang="tr-TR" sz="2000" b="1" i="0" u="none" strike="noStrike" baseline="0" dirty="0">
                <a:latin typeface="Times New Roman" panose="02020603050405020304" pitchFamily="18" charset="0"/>
                <a:cs typeface="Times New Roman" panose="02020603050405020304" pitchFamily="18" charset="0"/>
              </a:rPr>
              <a:t>alan becerileri </a:t>
            </a:r>
            <a:r>
              <a:rPr lang="tr-TR" sz="2000" i="0" u="none" strike="noStrike" baseline="0" dirty="0">
                <a:latin typeface="Times New Roman" panose="02020603050405020304" pitchFamily="18" charset="0"/>
                <a:cs typeface="Times New Roman" panose="02020603050405020304" pitchFamily="18" charset="0"/>
              </a:rPr>
              <a:t>odağa alınarak hazırlanmıştır. Matematiğin günlük yaşama deneyimlerinin bir parçası haline getirilmesi, eleştirel düşünme, problem çözme, karar verme, üst düzey becerilerinin geliştirilmesi üzerinde durulmuştur. Üretken, yenilikçi, rekabet gücü yüksek bireylerin yetiştirilmesi vurgulanmıştır. Yeni programda bireylerin bilgi edinme yerine matematiksel bilgiye ulaşma becerilerine sahip olması hedeflenmiştir. Eski ve yeni bilgileri bütün olarak yapılandırabilmeleri, eğitsel oyunlara ve somut yaşam modellerine yer vermeleri, bireysel ve grup içi sorumluluğa teşvik ederek öğrenmeleri hedeflenmiştir.</a:t>
            </a:r>
          </a:p>
        </p:txBody>
      </p:sp>
    </p:spTree>
    <p:extLst>
      <p:ext uri="{BB962C8B-B14F-4D97-AF65-F5344CB8AC3E}">
        <p14:creationId xmlns:p14="http://schemas.microsoft.com/office/powerpoint/2010/main" val="25195682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CFDD03-7B21-3B80-3C7A-1C35AAC9366B}"/>
              </a:ext>
            </a:extLst>
          </p:cNvPr>
          <p:cNvSpPr>
            <a:spLocks noGrp="1"/>
          </p:cNvSpPr>
          <p:nvPr>
            <p:ph type="title"/>
          </p:nvPr>
        </p:nvSpPr>
        <p:spPr/>
        <p:txBody>
          <a:bodyPr>
            <a:normAutofit/>
          </a:bodyPr>
          <a:lstStyle/>
          <a:p>
            <a:pPr algn="ctr"/>
            <a:r>
              <a:rPr lang="tr-TR" dirty="0"/>
              <a:t>MATEMATİK DERSİ ÖĞRETİM PROGRAMI </a:t>
            </a:r>
            <a:r>
              <a:rPr lang="es-ES" dirty="0"/>
              <a:t>(1,2, 3 VE 4. SINIFLAR)</a:t>
            </a:r>
            <a:endParaRPr lang="tr-TR" dirty="0"/>
          </a:p>
        </p:txBody>
      </p:sp>
      <p:sp>
        <p:nvSpPr>
          <p:cNvPr id="3" name="İçerik Yer Tutucusu 2">
            <a:extLst>
              <a:ext uri="{FF2B5EF4-FFF2-40B4-BE49-F238E27FC236}">
                <a16:creationId xmlns:a16="http://schemas.microsoft.com/office/drawing/2014/main" id="{2C903EFC-F858-74C9-AB69-7B80877C8E61}"/>
              </a:ext>
            </a:extLst>
          </p:cNvPr>
          <p:cNvSpPr>
            <a:spLocks noGrp="1"/>
          </p:cNvSpPr>
          <p:nvPr>
            <p:ph idx="1"/>
          </p:nvPr>
        </p:nvSpPr>
        <p:spPr/>
        <p:txBody>
          <a:bodyPr>
            <a:normAutofit/>
          </a:bodyPr>
          <a:lstStyle/>
          <a:p>
            <a:pPr marL="0" indent="0" algn="just">
              <a:lnSpc>
                <a:spcPct val="150000"/>
              </a:lnSpc>
              <a:buNone/>
            </a:pPr>
            <a:r>
              <a:rPr lang="tr-TR" sz="2400" dirty="0">
                <a:latin typeface="Times New Roman" pitchFamily="18" charset="0"/>
                <a:cs typeface="Times New Roman" pitchFamily="18" charset="0"/>
              </a:rPr>
              <a:t>2018 İlkokul Matematik Dersi Öğretim programında  öğrencilerin bireysel farklılıkları dikkate alınarak  matematiksel kavramların önceki kavramların üzerine inşa etmeleri için fırsatlar sunulması, somut materyaller kullanarak  matematik oyunlarına yer verilerek ünite içindeki kazanımların birleştirilerek verilebileceği ifade edilmiştir. </a:t>
            </a:r>
          </a:p>
          <a:p>
            <a:pPr marL="0" indent="0" algn="just">
              <a:lnSpc>
                <a:spcPct val="150000"/>
              </a:lnSpc>
              <a:buNone/>
            </a:pPr>
            <a:endParaRPr lang="tr-TR" sz="2000" i="0" u="none" strike="noStrike" baseline="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09299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CFDD03-7B21-3B80-3C7A-1C35AAC9366B}"/>
              </a:ext>
            </a:extLst>
          </p:cNvPr>
          <p:cNvSpPr>
            <a:spLocks noGrp="1"/>
          </p:cNvSpPr>
          <p:nvPr>
            <p:ph type="title"/>
          </p:nvPr>
        </p:nvSpPr>
        <p:spPr/>
        <p:txBody>
          <a:bodyPr>
            <a:normAutofit/>
          </a:bodyPr>
          <a:lstStyle/>
          <a:p>
            <a:pPr algn="ctr"/>
            <a:r>
              <a:rPr lang="tr-TR" dirty="0"/>
              <a:t>MATEMATİK DERSİ ÖĞRETİM PROGRAMI </a:t>
            </a:r>
            <a:r>
              <a:rPr lang="es-ES" dirty="0"/>
              <a:t>(1,2, 3 VE 4. SINIFLAR)</a:t>
            </a:r>
            <a:endParaRPr lang="tr-TR" dirty="0"/>
          </a:p>
        </p:txBody>
      </p:sp>
      <p:sp>
        <p:nvSpPr>
          <p:cNvPr id="3" name="İçerik Yer Tutucusu 2">
            <a:extLst>
              <a:ext uri="{FF2B5EF4-FFF2-40B4-BE49-F238E27FC236}">
                <a16:creationId xmlns:a16="http://schemas.microsoft.com/office/drawing/2014/main" id="{2C903EFC-F858-74C9-AB69-7B80877C8E61}"/>
              </a:ext>
            </a:extLst>
          </p:cNvPr>
          <p:cNvSpPr>
            <a:spLocks noGrp="1"/>
          </p:cNvSpPr>
          <p:nvPr>
            <p:ph idx="1"/>
          </p:nvPr>
        </p:nvSpPr>
        <p:spPr/>
        <p:txBody>
          <a:bodyPr>
            <a:normAutofit fontScale="92500" lnSpcReduction="20000"/>
          </a:bodyPr>
          <a:lstStyle/>
          <a:p>
            <a:pPr marL="0" indent="0" algn="just">
              <a:lnSpc>
                <a:spcPct val="150000"/>
              </a:lnSpc>
              <a:buNone/>
            </a:pPr>
            <a:r>
              <a:rPr lang="tr-TR" sz="2000" dirty="0">
                <a:latin typeface="Times New Roman" pitchFamily="18" charset="0"/>
                <a:cs typeface="Times New Roman" pitchFamily="18" charset="0"/>
              </a:rPr>
              <a:t>2024  İlkokul Matematik Dersi öğretim programının  uygulanma esasları, Alan Becerileri, Kavramsal Beceriler ve Eğilimler, Programlar Arası  Bileşenler, Disiplinler Arası ve Beceriler Arası İlişkiler ,Öğrenme Çıktıları, İçerik Çerçevesi, Öğrenme Kanıtları, Öğretme Öğrenme Yaşantıları, Farklılaştırma  başlıkları  altında incelenmiştir. Yeni programda öğrenciler bütüncül bir bakış açısı kazandıran kalıcı öğrenmenin gerçekleşmesine hizmet eden farklı öğretim yöntem ve tekniklerini kullanan, disiplinler arası ilişkileri görmeyi kolaylaştıran kapsamlı bir çerçevede sunulmuştur. Türkçemizin doğru ve etkili kullanılması, dil becerilerinin geliştirilmesi vurgulanmıştır. Bilgi ve becerilerin ölçülmesi ve değerlendirilmesinde dijital teknolojilerden yararlanılmasına vurgu yapılmıştır.</a:t>
            </a:r>
          </a:p>
          <a:p>
            <a:pPr marL="0" indent="0" algn="just">
              <a:lnSpc>
                <a:spcPct val="150000"/>
              </a:lnSpc>
              <a:buNone/>
            </a:pPr>
            <a:endParaRPr lang="tr-TR" sz="2000" i="0" u="none" strike="noStrike" baseline="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1369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CFDD03-7B21-3B80-3C7A-1C35AAC9366B}"/>
              </a:ext>
            </a:extLst>
          </p:cNvPr>
          <p:cNvSpPr>
            <a:spLocks noGrp="1"/>
          </p:cNvSpPr>
          <p:nvPr>
            <p:ph type="title"/>
          </p:nvPr>
        </p:nvSpPr>
        <p:spPr/>
        <p:txBody>
          <a:bodyPr>
            <a:normAutofit/>
          </a:bodyPr>
          <a:lstStyle/>
          <a:p>
            <a:pPr algn="ctr"/>
            <a:r>
              <a:rPr lang="tr-TR" dirty="0"/>
              <a:t>MATEMATİK DERSİ ÖĞRETİM PROGRAMI </a:t>
            </a:r>
            <a:r>
              <a:rPr lang="es-ES" dirty="0"/>
              <a:t>(1,2, 3 VE 4. SINIFLAR)</a:t>
            </a:r>
            <a:endParaRPr lang="tr-TR" dirty="0"/>
          </a:p>
        </p:txBody>
      </p:sp>
      <p:graphicFrame>
        <p:nvGraphicFramePr>
          <p:cNvPr id="11" name="İçerik Yer Tutucusu 10">
            <a:extLst>
              <a:ext uri="{FF2B5EF4-FFF2-40B4-BE49-F238E27FC236}">
                <a16:creationId xmlns:a16="http://schemas.microsoft.com/office/drawing/2014/main" id="{DEAB9CD7-957A-C644-30EA-4F72F6FA93DF}"/>
              </a:ext>
            </a:extLst>
          </p:cNvPr>
          <p:cNvGraphicFramePr>
            <a:graphicFrameLocks noGrp="1"/>
          </p:cNvGraphicFramePr>
          <p:nvPr>
            <p:ph idx="1"/>
            <p:extLst>
              <p:ext uri="{D42A27DB-BD31-4B8C-83A1-F6EECF244321}">
                <p14:modId xmlns:p14="http://schemas.microsoft.com/office/powerpoint/2010/main" val="3980667645"/>
              </p:ext>
            </p:extLst>
          </p:nvPr>
        </p:nvGraphicFramePr>
        <p:xfrm>
          <a:off x="677863" y="2160588"/>
          <a:ext cx="8596312" cy="3881437"/>
        </p:xfrm>
        <a:graphic>
          <a:graphicData uri="http://schemas.openxmlformats.org/drawingml/2006/table">
            <a:tbl>
              <a:tblPr firstRow="1" bandRow="1">
                <a:tableStyleId>{5C22544A-7EE6-4342-B048-85BDC9FD1C3A}</a:tableStyleId>
              </a:tblPr>
              <a:tblGrid>
                <a:gridCol w="1082697">
                  <a:extLst>
                    <a:ext uri="{9D8B030D-6E8A-4147-A177-3AD203B41FA5}">
                      <a16:colId xmlns:a16="http://schemas.microsoft.com/office/drawing/2014/main" val="1063000064"/>
                    </a:ext>
                  </a:extLst>
                </a:gridCol>
                <a:gridCol w="1578067">
                  <a:extLst>
                    <a:ext uri="{9D8B030D-6E8A-4147-A177-3AD203B41FA5}">
                      <a16:colId xmlns:a16="http://schemas.microsoft.com/office/drawing/2014/main" val="4003959328"/>
                    </a:ext>
                  </a:extLst>
                </a:gridCol>
                <a:gridCol w="1637392">
                  <a:extLst>
                    <a:ext uri="{9D8B030D-6E8A-4147-A177-3AD203B41FA5}">
                      <a16:colId xmlns:a16="http://schemas.microsoft.com/office/drawing/2014/main" val="1507157189"/>
                    </a:ext>
                  </a:extLst>
                </a:gridCol>
                <a:gridCol w="1432719">
                  <a:extLst>
                    <a:ext uri="{9D8B030D-6E8A-4147-A177-3AD203B41FA5}">
                      <a16:colId xmlns:a16="http://schemas.microsoft.com/office/drawing/2014/main" val="2662281112"/>
                    </a:ext>
                  </a:extLst>
                </a:gridCol>
                <a:gridCol w="1432719">
                  <a:extLst>
                    <a:ext uri="{9D8B030D-6E8A-4147-A177-3AD203B41FA5}">
                      <a16:colId xmlns:a16="http://schemas.microsoft.com/office/drawing/2014/main" val="1127082061"/>
                    </a:ext>
                  </a:extLst>
                </a:gridCol>
                <a:gridCol w="1432719">
                  <a:extLst>
                    <a:ext uri="{9D8B030D-6E8A-4147-A177-3AD203B41FA5}">
                      <a16:colId xmlns:a16="http://schemas.microsoft.com/office/drawing/2014/main" val="112405794"/>
                    </a:ext>
                  </a:extLst>
                </a:gridCol>
              </a:tblGrid>
              <a:tr h="370840">
                <a:tc gridSpan="3">
                  <a:txBody>
                    <a:bodyPr/>
                    <a:lstStyle/>
                    <a:p>
                      <a:pPr algn="ctr"/>
                      <a:r>
                        <a:rPr lang="tr-TR" sz="2000" dirty="0"/>
                        <a:t>2018 PROGRAMI</a:t>
                      </a:r>
                    </a:p>
                  </a:txBody>
                  <a:tcPr marL="74750" marR="74750"/>
                </a:tc>
                <a:tc hMerge="1">
                  <a:txBody>
                    <a:bodyPr/>
                    <a:lstStyle/>
                    <a:p>
                      <a:endParaRPr lang="tr-TR" dirty="0"/>
                    </a:p>
                  </a:txBody>
                  <a:tcPr/>
                </a:tc>
                <a:tc hMerge="1">
                  <a:txBody>
                    <a:bodyPr/>
                    <a:lstStyle/>
                    <a:p>
                      <a:endParaRPr lang="tr-TR" dirty="0"/>
                    </a:p>
                  </a:txBody>
                  <a:tcPr/>
                </a:tc>
                <a:tc gridSpan="3">
                  <a:txBody>
                    <a:bodyPr/>
                    <a:lstStyle/>
                    <a:p>
                      <a:pPr algn="ctr"/>
                      <a:r>
                        <a:rPr lang="tr-TR" sz="2000" dirty="0"/>
                        <a:t>2024 PROGRAMI</a:t>
                      </a:r>
                    </a:p>
                  </a:txBody>
                  <a:tcPr marL="74750" marR="74750"/>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657158999"/>
                  </a:ext>
                </a:extLst>
              </a:tr>
              <a:tr h="370840">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Sınıf Düzeyi</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Öğrenme Alanı</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Sayısı</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Kazanım</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Sayısı</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Tema Sayısı</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Öğrenme Çıktısı</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Sayısı</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 Süre</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extLst>
                  <a:ext uri="{0D108BD9-81ED-4DB2-BD59-A6C34878D82A}">
                    <a16:rowId xmlns:a16="http://schemas.microsoft.com/office/drawing/2014/main" val="238740005"/>
                  </a:ext>
                </a:extLst>
              </a:tr>
              <a:tr h="370840">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1.</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4</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a:effectLst/>
                          <a:latin typeface="Times New Roman" panose="02020603050405020304" pitchFamily="18" charset="0"/>
                          <a:ea typeface="Aptos" panose="020B0004020202020204" pitchFamily="34" charset="0"/>
                          <a:cs typeface="Times New Roman" panose="02020603050405020304" pitchFamily="18" charset="0"/>
                        </a:rPr>
                        <a:t>36</a:t>
                      </a:r>
                      <a:endParaRPr lang="tr-TR"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4</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a:effectLst/>
                          <a:latin typeface="Times New Roman" panose="02020603050405020304" pitchFamily="18" charset="0"/>
                          <a:ea typeface="Aptos" panose="020B0004020202020204" pitchFamily="34" charset="0"/>
                          <a:cs typeface="Times New Roman" panose="02020603050405020304" pitchFamily="18" charset="0"/>
                        </a:rPr>
                        <a:t>19</a:t>
                      </a:r>
                      <a:endParaRPr lang="tr-TR"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a:effectLst/>
                          <a:latin typeface="Times New Roman" panose="02020603050405020304" pitchFamily="18" charset="0"/>
                          <a:ea typeface="Aptos" panose="020B0004020202020204" pitchFamily="34" charset="0"/>
                          <a:cs typeface="Times New Roman" panose="02020603050405020304" pitchFamily="18" charset="0"/>
                        </a:rPr>
                        <a:t>180</a:t>
                      </a:r>
                      <a:endParaRPr lang="tr-TR"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extLst>
                  <a:ext uri="{0D108BD9-81ED-4DB2-BD59-A6C34878D82A}">
                    <a16:rowId xmlns:a16="http://schemas.microsoft.com/office/drawing/2014/main" val="3492568561"/>
                  </a:ext>
                </a:extLst>
              </a:tr>
              <a:tr h="370840">
                <a:tc>
                  <a:txBody>
                    <a:bodyPr/>
                    <a:lstStyle/>
                    <a:p>
                      <a:pPr algn="ctr">
                        <a:lnSpc>
                          <a:spcPct val="107000"/>
                        </a:lnSpc>
                        <a:spcAft>
                          <a:spcPts val="800"/>
                        </a:spcAft>
                      </a:pPr>
                      <a:r>
                        <a:rPr lang="tr-TR" sz="2000" b="1" kern="100">
                          <a:effectLst/>
                          <a:latin typeface="Times New Roman" panose="02020603050405020304" pitchFamily="18" charset="0"/>
                          <a:ea typeface="Aptos" panose="020B0004020202020204" pitchFamily="34" charset="0"/>
                          <a:cs typeface="Times New Roman" panose="02020603050405020304" pitchFamily="18" charset="0"/>
                        </a:rPr>
                        <a:t>2.</a:t>
                      </a:r>
                      <a:endParaRPr lang="tr-TR"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a:effectLst/>
                          <a:latin typeface="Times New Roman" panose="02020603050405020304" pitchFamily="18" charset="0"/>
                          <a:ea typeface="Aptos" panose="020B0004020202020204" pitchFamily="34" charset="0"/>
                          <a:cs typeface="Times New Roman" panose="02020603050405020304" pitchFamily="18" charset="0"/>
                        </a:rPr>
                        <a:t>4</a:t>
                      </a:r>
                      <a:endParaRPr lang="tr-TR"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50</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4</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a:effectLst/>
                          <a:latin typeface="Times New Roman" panose="02020603050405020304" pitchFamily="18" charset="0"/>
                          <a:ea typeface="Aptos" panose="020B0004020202020204" pitchFamily="34" charset="0"/>
                          <a:cs typeface="Times New Roman" panose="02020603050405020304" pitchFamily="18" charset="0"/>
                        </a:rPr>
                        <a:t>25</a:t>
                      </a:r>
                      <a:endParaRPr lang="tr-TR"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a:effectLst/>
                          <a:latin typeface="Times New Roman" panose="02020603050405020304" pitchFamily="18" charset="0"/>
                          <a:ea typeface="Aptos" panose="020B0004020202020204" pitchFamily="34" charset="0"/>
                          <a:cs typeface="Times New Roman" panose="02020603050405020304" pitchFamily="18" charset="0"/>
                        </a:rPr>
                        <a:t>180</a:t>
                      </a:r>
                      <a:endParaRPr lang="tr-TR"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extLst>
                  <a:ext uri="{0D108BD9-81ED-4DB2-BD59-A6C34878D82A}">
                    <a16:rowId xmlns:a16="http://schemas.microsoft.com/office/drawing/2014/main" val="2735963236"/>
                  </a:ext>
                </a:extLst>
              </a:tr>
              <a:tr h="370840">
                <a:tc>
                  <a:txBody>
                    <a:bodyPr/>
                    <a:lstStyle/>
                    <a:p>
                      <a:pPr algn="ctr">
                        <a:lnSpc>
                          <a:spcPct val="107000"/>
                        </a:lnSpc>
                        <a:spcAft>
                          <a:spcPts val="800"/>
                        </a:spcAft>
                      </a:pPr>
                      <a:r>
                        <a:rPr lang="tr-TR" sz="2000" b="1" kern="100">
                          <a:effectLst/>
                          <a:latin typeface="Times New Roman" panose="02020603050405020304" pitchFamily="18" charset="0"/>
                          <a:ea typeface="Aptos" panose="020B0004020202020204" pitchFamily="34" charset="0"/>
                          <a:cs typeface="Times New Roman" panose="02020603050405020304" pitchFamily="18" charset="0"/>
                        </a:rPr>
                        <a:t>3.</a:t>
                      </a:r>
                      <a:endParaRPr lang="tr-TR"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a:effectLst/>
                          <a:latin typeface="Times New Roman" panose="02020603050405020304" pitchFamily="18" charset="0"/>
                          <a:ea typeface="Aptos" panose="020B0004020202020204" pitchFamily="34" charset="0"/>
                          <a:cs typeface="Times New Roman" panose="02020603050405020304" pitchFamily="18" charset="0"/>
                        </a:rPr>
                        <a:t>4</a:t>
                      </a:r>
                      <a:endParaRPr lang="tr-TR"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72</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4</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34</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180</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extLst>
                  <a:ext uri="{0D108BD9-81ED-4DB2-BD59-A6C34878D82A}">
                    <a16:rowId xmlns:a16="http://schemas.microsoft.com/office/drawing/2014/main" val="2336868495"/>
                  </a:ext>
                </a:extLst>
              </a:tr>
              <a:tr h="370840">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4.</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4</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71</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4</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34</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180</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extLst>
                  <a:ext uri="{0D108BD9-81ED-4DB2-BD59-A6C34878D82A}">
                    <a16:rowId xmlns:a16="http://schemas.microsoft.com/office/drawing/2014/main" val="4213777333"/>
                  </a:ext>
                </a:extLst>
              </a:tr>
            </a:tbl>
          </a:graphicData>
        </a:graphic>
      </p:graphicFrame>
      <p:sp>
        <p:nvSpPr>
          <p:cNvPr id="6" name="Rectangle 1">
            <a:extLst>
              <a:ext uri="{FF2B5EF4-FFF2-40B4-BE49-F238E27FC236}">
                <a16:creationId xmlns:a16="http://schemas.microsoft.com/office/drawing/2014/main" id="{7222E1A2-9680-5173-1830-ACB4AFB4A9A1}"/>
              </a:ext>
            </a:extLst>
          </p:cNvPr>
          <p:cNvSpPr>
            <a:spLocks noChangeArrowheads="1"/>
          </p:cNvSpPr>
          <p:nvPr/>
        </p:nvSpPr>
        <p:spPr bwMode="auto">
          <a:xfrm>
            <a:off x="-1175657" y="-148056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tx1"/>
                </a:solidFill>
                <a:effectLst/>
                <a:latin typeface="Arial" panose="020B0604020202020204" pitchFamily="34" charset="0"/>
                <a:ea typeface="Aptos" panose="020B0004020202020204" pitchFamily="34" charset="0"/>
                <a:cs typeface="Times New Roman" panose="02020603050405020304" pitchFamily="18" charset="0"/>
              </a:rPr>
              <a:t>Tablo 1. Eski programdaki Öğrenme Alanı Sayısı Kazanım Sayısı  Süresi</a:t>
            </a:r>
            <a:endParaRPr kumimoji="0" lang="tr-TR" altLang="tr-TR" sz="11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tx1"/>
                </a:solidFill>
                <a:effectLst/>
                <a:latin typeface="Arial" panose="020B0604020202020204" pitchFamily="34" charset="0"/>
                <a:ea typeface="Aptos" panose="020B0004020202020204" pitchFamily="34" charset="0"/>
                <a:cs typeface="Times New Roman" panose="02020603050405020304" pitchFamily="18" charset="0"/>
              </a:rPr>
              <a:t>Tablo 2. Yeni programdaki Tema Sayısı Öğrenme Çıktısı Sayısı Süresi</a:t>
            </a:r>
            <a:endParaRPr kumimoji="0" lang="tr-TR" altLang="tr-TR" sz="11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310782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CFDD03-7B21-3B80-3C7A-1C35AAC9366B}"/>
              </a:ext>
            </a:extLst>
          </p:cNvPr>
          <p:cNvSpPr>
            <a:spLocks noGrp="1"/>
          </p:cNvSpPr>
          <p:nvPr>
            <p:ph type="title"/>
          </p:nvPr>
        </p:nvSpPr>
        <p:spPr/>
        <p:txBody>
          <a:bodyPr>
            <a:normAutofit/>
          </a:bodyPr>
          <a:lstStyle/>
          <a:p>
            <a:pPr algn="ctr"/>
            <a:r>
              <a:rPr lang="tr-TR" dirty="0"/>
              <a:t>MATEMATİK DERSİ ÖĞRETİM PROGRAMI</a:t>
            </a:r>
          </a:p>
        </p:txBody>
      </p:sp>
      <p:pic>
        <p:nvPicPr>
          <p:cNvPr id="7" name="İçerik Yer Tutucusu 6">
            <a:extLst>
              <a:ext uri="{FF2B5EF4-FFF2-40B4-BE49-F238E27FC236}">
                <a16:creationId xmlns:a16="http://schemas.microsoft.com/office/drawing/2014/main" id="{DDCFA52F-2859-025E-F1C4-A73E3D2BBD98}"/>
              </a:ext>
            </a:extLst>
          </p:cNvPr>
          <p:cNvPicPr>
            <a:picLocks noGrp="1" noChangeAspect="1"/>
          </p:cNvPicPr>
          <p:nvPr>
            <p:ph idx="1"/>
          </p:nvPr>
        </p:nvPicPr>
        <p:blipFill rotWithShape="1">
          <a:blip r:embed="rId2"/>
          <a:srcRect l="10617" t="27305" r="17900" b="24209"/>
          <a:stretch/>
        </p:blipFill>
        <p:spPr>
          <a:xfrm>
            <a:off x="838200" y="1799771"/>
            <a:ext cx="9655629" cy="3962400"/>
          </a:xfrm>
        </p:spPr>
      </p:pic>
      <p:sp>
        <p:nvSpPr>
          <p:cNvPr id="6" name="Rectangle 1">
            <a:extLst>
              <a:ext uri="{FF2B5EF4-FFF2-40B4-BE49-F238E27FC236}">
                <a16:creationId xmlns:a16="http://schemas.microsoft.com/office/drawing/2014/main" id="{7222E1A2-9680-5173-1830-ACB4AFB4A9A1}"/>
              </a:ext>
            </a:extLst>
          </p:cNvPr>
          <p:cNvSpPr>
            <a:spLocks noChangeArrowheads="1"/>
          </p:cNvSpPr>
          <p:nvPr/>
        </p:nvSpPr>
        <p:spPr bwMode="auto">
          <a:xfrm>
            <a:off x="-1175657" y="-148056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tx1"/>
                </a:solidFill>
                <a:effectLst/>
                <a:latin typeface="Arial" panose="020B0604020202020204" pitchFamily="34" charset="0"/>
                <a:ea typeface="Aptos" panose="020B0004020202020204" pitchFamily="34" charset="0"/>
                <a:cs typeface="Times New Roman" panose="02020603050405020304" pitchFamily="18" charset="0"/>
              </a:rPr>
              <a:t>Tablo 1. Eski programdaki Öğrenme Alanı Sayısı Kazanım Sayısı  Süresi</a:t>
            </a:r>
            <a:endParaRPr kumimoji="0" lang="tr-TR" altLang="tr-TR" sz="11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tx1"/>
                </a:solidFill>
                <a:effectLst/>
                <a:latin typeface="Arial" panose="020B0604020202020204" pitchFamily="34" charset="0"/>
                <a:ea typeface="Aptos" panose="020B0004020202020204" pitchFamily="34" charset="0"/>
                <a:cs typeface="Times New Roman" panose="02020603050405020304" pitchFamily="18" charset="0"/>
              </a:rPr>
              <a:t>Tablo 2. Yeni programdaki Tema Sayısı Öğrenme Çıktısı Sayısı Süresi</a:t>
            </a:r>
            <a:endParaRPr kumimoji="0" lang="tr-TR" altLang="tr-TR" sz="11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623182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CFDD03-7B21-3B80-3C7A-1C35AAC9366B}"/>
              </a:ext>
            </a:extLst>
          </p:cNvPr>
          <p:cNvSpPr>
            <a:spLocks noGrp="1"/>
          </p:cNvSpPr>
          <p:nvPr>
            <p:ph type="title"/>
          </p:nvPr>
        </p:nvSpPr>
        <p:spPr/>
        <p:txBody>
          <a:bodyPr>
            <a:normAutofit/>
          </a:bodyPr>
          <a:lstStyle/>
          <a:p>
            <a:pPr algn="ctr"/>
            <a:r>
              <a:rPr lang="tr-TR" dirty="0"/>
              <a:t>MATEMATİK DERSİ ÖĞRETİM PROGRAMI</a:t>
            </a:r>
          </a:p>
        </p:txBody>
      </p:sp>
      <p:pic>
        <p:nvPicPr>
          <p:cNvPr id="8" name="İçerik Yer Tutucusu 7">
            <a:extLst>
              <a:ext uri="{FF2B5EF4-FFF2-40B4-BE49-F238E27FC236}">
                <a16:creationId xmlns:a16="http://schemas.microsoft.com/office/drawing/2014/main" id="{A76055D8-BC7B-F56C-EAB7-7B6EE20D0934}"/>
              </a:ext>
            </a:extLst>
          </p:cNvPr>
          <p:cNvPicPr>
            <a:picLocks noGrp="1" noChangeAspect="1"/>
          </p:cNvPicPr>
          <p:nvPr>
            <p:ph idx="1"/>
          </p:nvPr>
        </p:nvPicPr>
        <p:blipFill rotWithShape="1">
          <a:blip r:embed="rId2"/>
          <a:srcRect l="9680" t="17750" r="18869" b="12535"/>
          <a:stretch/>
        </p:blipFill>
        <p:spPr>
          <a:xfrm>
            <a:off x="1059543" y="1516517"/>
            <a:ext cx="9448800" cy="4793068"/>
          </a:xfrm>
        </p:spPr>
      </p:pic>
      <p:sp>
        <p:nvSpPr>
          <p:cNvPr id="6" name="Rectangle 1">
            <a:extLst>
              <a:ext uri="{FF2B5EF4-FFF2-40B4-BE49-F238E27FC236}">
                <a16:creationId xmlns:a16="http://schemas.microsoft.com/office/drawing/2014/main" id="{7222E1A2-9680-5173-1830-ACB4AFB4A9A1}"/>
              </a:ext>
            </a:extLst>
          </p:cNvPr>
          <p:cNvSpPr>
            <a:spLocks noChangeArrowheads="1"/>
          </p:cNvSpPr>
          <p:nvPr/>
        </p:nvSpPr>
        <p:spPr bwMode="auto">
          <a:xfrm>
            <a:off x="-1175657" y="-148056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tx1"/>
                </a:solidFill>
                <a:effectLst/>
                <a:latin typeface="Arial" panose="020B0604020202020204" pitchFamily="34" charset="0"/>
                <a:ea typeface="Aptos" panose="020B0004020202020204" pitchFamily="34" charset="0"/>
                <a:cs typeface="Times New Roman" panose="02020603050405020304" pitchFamily="18" charset="0"/>
              </a:rPr>
              <a:t>Tablo 1. Eski programdaki Öğrenme Alanı Sayısı Kazanım Sayısı  Süresi</a:t>
            </a:r>
            <a:endParaRPr kumimoji="0" lang="tr-TR" altLang="tr-TR" sz="11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tx1"/>
                </a:solidFill>
                <a:effectLst/>
                <a:latin typeface="Arial" panose="020B0604020202020204" pitchFamily="34" charset="0"/>
                <a:ea typeface="Aptos" panose="020B0004020202020204" pitchFamily="34" charset="0"/>
                <a:cs typeface="Times New Roman" panose="02020603050405020304" pitchFamily="18" charset="0"/>
              </a:rPr>
              <a:t>Tablo 2. Yeni programdaki Tema Sayısı Öğrenme Çıktısı Sayısı Süresi</a:t>
            </a:r>
            <a:endParaRPr kumimoji="0" lang="tr-TR" altLang="tr-TR" sz="11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100151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CFDD03-7B21-3B80-3C7A-1C35AAC9366B}"/>
              </a:ext>
            </a:extLst>
          </p:cNvPr>
          <p:cNvSpPr>
            <a:spLocks noGrp="1"/>
          </p:cNvSpPr>
          <p:nvPr>
            <p:ph type="title"/>
          </p:nvPr>
        </p:nvSpPr>
        <p:spPr/>
        <p:txBody>
          <a:bodyPr>
            <a:normAutofit/>
          </a:bodyPr>
          <a:lstStyle/>
          <a:p>
            <a:pPr algn="ctr"/>
            <a:r>
              <a:rPr lang="tr-TR" dirty="0"/>
              <a:t>MATEMATİK DERSİ ÖĞRETİM PROGRAMI</a:t>
            </a:r>
          </a:p>
        </p:txBody>
      </p:sp>
      <p:pic>
        <p:nvPicPr>
          <p:cNvPr id="7" name="İçerik Yer Tutucusu 6">
            <a:extLst>
              <a:ext uri="{FF2B5EF4-FFF2-40B4-BE49-F238E27FC236}">
                <a16:creationId xmlns:a16="http://schemas.microsoft.com/office/drawing/2014/main" id="{D88D9EEF-B0F5-2D83-1F30-D8D4F03668C2}"/>
              </a:ext>
            </a:extLst>
          </p:cNvPr>
          <p:cNvPicPr>
            <a:picLocks noGrp="1" noChangeAspect="1"/>
          </p:cNvPicPr>
          <p:nvPr>
            <p:ph idx="1"/>
          </p:nvPr>
        </p:nvPicPr>
        <p:blipFill rotWithShape="1">
          <a:blip r:embed="rId2"/>
          <a:srcRect l="12868" t="14749" r="15119" b="17539"/>
          <a:stretch/>
        </p:blipFill>
        <p:spPr>
          <a:xfrm>
            <a:off x="1233713" y="1349829"/>
            <a:ext cx="9361716" cy="4949031"/>
          </a:xfrm>
        </p:spPr>
      </p:pic>
      <p:sp>
        <p:nvSpPr>
          <p:cNvPr id="6" name="Rectangle 1">
            <a:extLst>
              <a:ext uri="{FF2B5EF4-FFF2-40B4-BE49-F238E27FC236}">
                <a16:creationId xmlns:a16="http://schemas.microsoft.com/office/drawing/2014/main" id="{7222E1A2-9680-5173-1830-ACB4AFB4A9A1}"/>
              </a:ext>
            </a:extLst>
          </p:cNvPr>
          <p:cNvSpPr>
            <a:spLocks noChangeArrowheads="1"/>
          </p:cNvSpPr>
          <p:nvPr/>
        </p:nvSpPr>
        <p:spPr bwMode="auto">
          <a:xfrm>
            <a:off x="-1175657" y="-148056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tx1"/>
                </a:solidFill>
                <a:effectLst/>
                <a:latin typeface="Arial" panose="020B0604020202020204" pitchFamily="34" charset="0"/>
                <a:ea typeface="Aptos" panose="020B0004020202020204" pitchFamily="34" charset="0"/>
                <a:cs typeface="Times New Roman" panose="02020603050405020304" pitchFamily="18" charset="0"/>
              </a:rPr>
              <a:t>Tablo 1. Eski programdaki Öğrenme Alanı Sayısı Kazanım Sayısı  Süresi</a:t>
            </a:r>
            <a:endParaRPr kumimoji="0" lang="tr-TR" altLang="tr-TR" sz="11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tx1"/>
                </a:solidFill>
                <a:effectLst/>
                <a:latin typeface="Arial" panose="020B0604020202020204" pitchFamily="34" charset="0"/>
                <a:ea typeface="Aptos" panose="020B0004020202020204" pitchFamily="34" charset="0"/>
                <a:cs typeface="Times New Roman" panose="02020603050405020304" pitchFamily="18" charset="0"/>
              </a:rPr>
              <a:t>Tablo 2. Yeni programdaki Tema Sayısı Öğrenme Çıktısı Sayısı Süresi</a:t>
            </a:r>
            <a:endParaRPr kumimoji="0" lang="tr-TR" altLang="tr-TR" sz="11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294327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CFDD03-7B21-3B80-3C7A-1C35AAC9366B}"/>
              </a:ext>
            </a:extLst>
          </p:cNvPr>
          <p:cNvSpPr>
            <a:spLocks noGrp="1"/>
          </p:cNvSpPr>
          <p:nvPr>
            <p:ph type="title"/>
          </p:nvPr>
        </p:nvSpPr>
        <p:spPr/>
        <p:txBody>
          <a:bodyPr>
            <a:normAutofit/>
          </a:bodyPr>
          <a:lstStyle/>
          <a:p>
            <a:pPr algn="ctr"/>
            <a:r>
              <a:rPr lang="tr-TR" dirty="0"/>
              <a:t>MATEMATİK DERSİ ÖĞRETİM PROGRAMI</a:t>
            </a:r>
          </a:p>
        </p:txBody>
      </p:sp>
      <p:sp>
        <p:nvSpPr>
          <p:cNvPr id="6" name="Rectangle 1">
            <a:extLst>
              <a:ext uri="{FF2B5EF4-FFF2-40B4-BE49-F238E27FC236}">
                <a16:creationId xmlns:a16="http://schemas.microsoft.com/office/drawing/2014/main" id="{7222E1A2-9680-5173-1830-ACB4AFB4A9A1}"/>
              </a:ext>
            </a:extLst>
          </p:cNvPr>
          <p:cNvSpPr>
            <a:spLocks noChangeArrowheads="1"/>
          </p:cNvSpPr>
          <p:nvPr/>
        </p:nvSpPr>
        <p:spPr bwMode="auto">
          <a:xfrm>
            <a:off x="-1175657" y="-148056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tx1"/>
                </a:solidFill>
                <a:effectLst/>
                <a:latin typeface="Arial" panose="020B0604020202020204" pitchFamily="34" charset="0"/>
                <a:ea typeface="Aptos" panose="020B0004020202020204" pitchFamily="34" charset="0"/>
                <a:cs typeface="Times New Roman" panose="02020603050405020304" pitchFamily="18" charset="0"/>
              </a:rPr>
              <a:t>Tablo 1. Eski programdaki Öğrenme Alanı Sayısı Kazanım Sayısı  Süresi</a:t>
            </a:r>
            <a:endParaRPr kumimoji="0" lang="tr-TR" altLang="tr-TR" sz="11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tx1"/>
                </a:solidFill>
                <a:effectLst/>
                <a:latin typeface="Arial" panose="020B0604020202020204" pitchFamily="34" charset="0"/>
                <a:ea typeface="Aptos" panose="020B0004020202020204" pitchFamily="34" charset="0"/>
                <a:cs typeface="Times New Roman" panose="02020603050405020304" pitchFamily="18" charset="0"/>
              </a:rPr>
              <a:t>Tablo 2. Yeni programdaki Tema Sayısı Öğrenme Çıktısı Sayısı Süresi</a:t>
            </a:r>
            <a:endParaRPr kumimoji="0" lang="tr-TR" altLang="tr-TR" sz="11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a:ln>
                <a:noFill/>
              </a:ln>
              <a:solidFill>
                <a:schemeClr val="tx1"/>
              </a:solidFill>
              <a:effectLst/>
              <a:latin typeface="Arial" panose="020B0604020202020204" pitchFamily="34" charset="0"/>
            </a:endParaRPr>
          </a:p>
        </p:txBody>
      </p:sp>
      <p:pic>
        <p:nvPicPr>
          <p:cNvPr id="8" name="Resim 7">
            <a:extLst>
              <a:ext uri="{FF2B5EF4-FFF2-40B4-BE49-F238E27FC236}">
                <a16:creationId xmlns:a16="http://schemas.microsoft.com/office/drawing/2014/main" id="{42C46E76-3D2F-D163-173D-BA1AFA607FC9}"/>
              </a:ext>
            </a:extLst>
          </p:cNvPr>
          <p:cNvPicPr>
            <a:picLocks noChangeAspect="1"/>
          </p:cNvPicPr>
          <p:nvPr/>
        </p:nvPicPr>
        <p:blipFill rotWithShape="1">
          <a:blip r:embed="rId2"/>
          <a:srcRect l="16190" t="14561" r="12857" b="20053"/>
          <a:stretch/>
        </p:blipFill>
        <p:spPr>
          <a:xfrm>
            <a:off x="1422400" y="1760311"/>
            <a:ext cx="9361714" cy="4596946"/>
          </a:xfrm>
          <a:prstGeom prst="rect">
            <a:avLst/>
          </a:prstGeom>
        </p:spPr>
      </p:pic>
    </p:spTree>
    <p:extLst>
      <p:ext uri="{BB962C8B-B14F-4D97-AF65-F5344CB8AC3E}">
        <p14:creationId xmlns:p14="http://schemas.microsoft.com/office/powerpoint/2010/main" val="31648423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CFDD03-7B21-3B80-3C7A-1C35AAC9366B}"/>
              </a:ext>
            </a:extLst>
          </p:cNvPr>
          <p:cNvSpPr>
            <a:spLocks noGrp="1"/>
          </p:cNvSpPr>
          <p:nvPr>
            <p:ph type="title"/>
          </p:nvPr>
        </p:nvSpPr>
        <p:spPr/>
        <p:txBody>
          <a:bodyPr>
            <a:normAutofit/>
          </a:bodyPr>
          <a:lstStyle/>
          <a:p>
            <a:pPr algn="ctr"/>
            <a:r>
              <a:rPr lang="tr-TR" dirty="0"/>
              <a:t>MATEMATİK DERSİ ÖĞRETİM PROGRAMI</a:t>
            </a:r>
          </a:p>
        </p:txBody>
      </p:sp>
      <p:pic>
        <p:nvPicPr>
          <p:cNvPr id="5" name="İçerik Yer Tutucusu 4">
            <a:extLst>
              <a:ext uri="{FF2B5EF4-FFF2-40B4-BE49-F238E27FC236}">
                <a16:creationId xmlns:a16="http://schemas.microsoft.com/office/drawing/2014/main" id="{807F573B-5C07-B5EB-7D4C-8DABC87B24F5}"/>
              </a:ext>
            </a:extLst>
          </p:cNvPr>
          <p:cNvPicPr>
            <a:picLocks noGrp="1" noChangeAspect="1"/>
          </p:cNvPicPr>
          <p:nvPr>
            <p:ph idx="1"/>
          </p:nvPr>
        </p:nvPicPr>
        <p:blipFill rotWithShape="1">
          <a:blip r:embed="rId2"/>
          <a:srcRect l="15306" t="15750" r="13055" b="11534"/>
          <a:stretch/>
        </p:blipFill>
        <p:spPr>
          <a:xfrm>
            <a:off x="1480457" y="1407098"/>
            <a:ext cx="8911772" cy="5085777"/>
          </a:xfrm>
        </p:spPr>
      </p:pic>
      <p:sp>
        <p:nvSpPr>
          <p:cNvPr id="6" name="Rectangle 1">
            <a:extLst>
              <a:ext uri="{FF2B5EF4-FFF2-40B4-BE49-F238E27FC236}">
                <a16:creationId xmlns:a16="http://schemas.microsoft.com/office/drawing/2014/main" id="{7222E1A2-9680-5173-1830-ACB4AFB4A9A1}"/>
              </a:ext>
            </a:extLst>
          </p:cNvPr>
          <p:cNvSpPr>
            <a:spLocks noChangeArrowheads="1"/>
          </p:cNvSpPr>
          <p:nvPr/>
        </p:nvSpPr>
        <p:spPr bwMode="auto">
          <a:xfrm>
            <a:off x="-1175657" y="-148056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tx1"/>
                </a:solidFill>
                <a:effectLst/>
                <a:latin typeface="Arial" panose="020B0604020202020204" pitchFamily="34" charset="0"/>
                <a:ea typeface="Aptos" panose="020B0004020202020204" pitchFamily="34" charset="0"/>
                <a:cs typeface="Times New Roman" panose="02020603050405020304" pitchFamily="18" charset="0"/>
              </a:rPr>
              <a:t>Tablo 1. Eski programdaki Öğrenme Alanı Sayısı Kazanım Sayısı  Süresi</a:t>
            </a:r>
            <a:endParaRPr kumimoji="0" lang="tr-TR" altLang="tr-TR" sz="11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tx1"/>
                </a:solidFill>
                <a:effectLst/>
                <a:latin typeface="Arial" panose="020B0604020202020204" pitchFamily="34" charset="0"/>
                <a:ea typeface="Aptos" panose="020B0004020202020204" pitchFamily="34" charset="0"/>
                <a:cs typeface="Times New Roman" panose="02020603050405020304" pitchFamily="18" charset="0"/>
              </a:rPr>
              <a:t>Tablo 2. Yeni programdaki Tema Sayısı Öğrenme Çıktısı Sayısı Süresi</a:t>
            </a:r>
            <a:endParaRPr kumimoji="0" lang="tr-TR" altLang="tr-TR" sz="11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94012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0D4B1A-8448-95AE-3B66-3DD009A2FC32}"/>
              </a:ext>
            </a:extLst>
          </p:cNvPr>
          <p:cNvSpPr>
            <a:spLocks noGrp="1"/>
          </p:cNvSpPr>
          <p:nvPr>
            <p:ph type="title"/>
          </p:nvPr>
        </p:nvSpPr>
        <p:spPr/>
        <p:txBody>
          <a:bodyPr>
            <a:normAutofit/>
          </a:bodyPr>
          <a:lstStyle/>
          <a:p>
            <a:r>
              <a:rPr lang="tr-TR" sz="4000" dirty="0"/>
              <a:t>ÖĞRETİM PROGRAMLARININ GENEL AMAÇLARI</a:t>
            </a:r>
          </a:p>
        </p:txBody>
      </p:sp>
      <p:sp>
        <p:nvSpPr>
          <p:cNvPr id="3" name="İçerik Yer Tutucusu 2">
            <a:extLst>
              <a:ext uri="{FF2B5EF4-FFF2-40B4-BE49-F238E27FC236}">
                <a16:creationId xmlns:a16="http://schemas.microsoft.com/office/drawing/2014/main" id="{B1EBE3C9-D944-FAAA-D098-43A22EA0D861}"/>
              </a:ext>
            </a:extLst>
          </p:cNvPr>
          <p:cNvSpPr>
            <a:spLocks noGrp="1"/>
          </p:cNvSpPr>
          <p:nvPr>
            <p:ph idx="1"/>
          </p:nvPr>
        </p:nvSpPr>
        <p:spPr/>
        <p:txBody>
          <a:bodyPr>
            <a:normAutofit/>
          </a:bodyPr>
          <a:lstStyle/>
          <a:p>
            <a:pPr marL="0" indent="0" algn="just">
              <a:lnSpc>
                <a:spcPct val="150000"/>
              </a:lnSpc>
              <a:buNone/>
            </a:pPr>
            <a:r>
              <a:rPr lang="tr-TR" dirty="0"/>
              <a:t>2019 programı da 2024 programı da 1739 sayılı Millî Eğitim Temel Kanunu’nun 2. maddesinde ifade edilen “Türk Millî Eğitiminin Genel Amaçları” ile “Türk Millî Eğitiminin Temel İlkeleri” esas alınarak hazırlanmıştır. Bu kapsamda program 2024 Türkiye Yeterlilikler Çerçevesinde ve ayrıca disiplinlere özgü alanlarda ifadesini bulan temel düzey becerileri ve yetkinlikleri kazanmış; ilgi ve yetenekleri doğrultusunda öğrencilerin bir mesleğe, yükseköğretime ve hayata hazır insanlar olmalarını sağlamaya yöneliktir.</a:t>
            </a:r>
          </a:p>
        </p:txBody>
      </p:sp>
    </p:spTree>
    <p:extLst>
      <p:ext uri="{BB962C8B-B14F-4D97-AF65-F5344CB8AC3E}">
        <p14:creationId xmlns:p14="http://schemas.microsoft.com/office/powerpoint/2010/main" val="8317097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67DD32-2086-29BF-32E2-DBBB0E07D919}"/>
              </a:ext>
            </a:extLst>
          </p:cNvPr>
          <p:cNvSpPr>
            <a:spLocks noGrp="1"/>
          </p:cNvSpPr>
          <p:nvPr>
            <p:ph type="title"/>
          </p:nvPr>
        </p:nvSpPr>
        <p:spPr/>
        <p:txBody>
          <a:bodyPr>
            <a:normAutofit fontScale="90000"/>
          </a:bodyPr>
          <a:lstStyle/>
          <a:p>
            <a:pPr algn="ctr"/>
            <a:r>
              <a:rPr lang="tr-TR" sz="3600" dirty="0"/>
              <a:t>HAYAT BİLGİSİ DERSİ ÖĞRETİM PROGRAMI’NIN UYGULANMASINA İLİŞKİN ESASLAR</a:t>
            </a:r>
          </a:p>
        </p:txBody>
      </p:sp>
      <p:graphicFrame>
        <p:nvGraphicFramePr>
          <p:cNvPr id="8" name="İçerik Yer Tutucusu 7">
            <a:extLst>
              <a:ext uri="{FF2B5EF4-FFF2-40B4-BE49-F238E27FC236}">
                <a16:creationId xmlns:a16="http://schemas.microsoft.com/office/drawing/2014/main" id="{40F664CF-8760-3F55-04F3-DDCA21768F04}"/>
              </a:ext>
            </a:extLst>
          </p:cNvPr>
          <p:cNvGraphicFramePr>
            <a:graphicFrameLocks noGrp="1"/>
          </p:cNvGraphicFramePr>
          <p:nvPr>
            <p:ph idx="1"/>
            <p:extLst>
              <p:ext uri="{D42A27DB-BD31-4B8C-83A1-F6EECF244321}">
                <p14:modId xmlns:p14="http://schemas.microsoft.com/office/powerpoint/2010/main" val="111613949"/>
              </p:ext>
            </p:extLst>
          </p:nvPr>
        </p:nvGraphicFramePr>
        <p:xfrm>
          <a:off x="838200" y="1825625"/>
          <a:ext cx="10657114" cy="4371975"/>
        </p:xfrm>
        <a:graphic>
          <a:graphicData uri="http://schemas.openxmlformats.org/drawingml/2006/table">
            <a:tbl>
              <a:tblPr firstRow="1" bandRow="1">
                <a:tableStyleId>{5C22544A-7EE6-4342-B048-85BDC9FD1C3A}</a:tableStyleId>
              </a:tblPr>
              <a:tblGrid>
                <a:gridCol w="5328557">
                  <a:extLst>
                    <a:ext uri="{9D8B030D-6E8A-4147-A177-3AD203B41FA5}">
                      <a16:colId xmlns:a16="http://schemas.microsoft.com/office/drawing/2014/main" val="666951045"/>
                    </a:ext>
                  </a:extLst>
                </a:gridCol>
                <a:gridCol w="5328557">
                  <a:extLst>
                    <a:ext uri="{9D8B030D-6E8A-4147-A177-3AD203B41FA5}">
                      <a16:colId xmlns:a16="http://schemas.microsoft.com/office/drawing/2014/main" val="1616290065"/>
                    </a:ext>
                  </a:extLst>
                </a:gridCol>
              </a:tblGrid>
              <a:tr h="491763">
                <a:tc>
                  <a:txBody>
                    <a:bodyPr/>
                    <a:lstStyle/>
                    <a:p>
                      <a:r>
                        <a:rPr lang="tr-TR" dirty="0"/>
                        <a:t>ESKİ</a:t>
                      </a:r>
                      <a:r>
                        <a:rPr lang="tr-TR" baseline="0" dirty="0"/>
                        <a:t> PROGRAM</a:t>
                      </a:r>
                      <a:endParaRPr lang="tr-TR" dirty="0"/>
                    </a:p>
                  </a:txBody>
                  <a:tcPr/>
                </a:tc>
                <a:tc>
                  <a:txBody>
                    <a:bodyPr/>
                    <a:lstStyle/>
                    <a:p>
                      <a:r>
                        <a:rPr lang="tr-TR" dirty="0"/>
                        <a:t>YENİ PROGRAM</a:t>
                      </a:r>
                    </a:p>
                  </a:txBody>
                  <a:tcPr/>
                </a:tc>
                <a:extLst>
                  <a:ext uri="{0D108BD9-81ED-4DB2-BD59-A6C34878D82A}">
                    <a16:rowId xmlns:a16="http://schemas.microsoft.com/office/drawing/2014/main" val="3314960590"/>
                  </a:ext>
                </a:extLst>
              </a:tr>
              <a:tr h="2303876">
                <a:tc>
                  <a:txBody>
                    <a:bodyPr/>
                    <a:lstStyle/>
                    <a:p>
                      <a:pPr algn="just"/>
                      <a:r>
                        <a:rPr kumimoji="0" lang="tr-TR" sz="1800" kern="1200" dirty="0">
                          <a:solidFill>
                            <a:schemeClr val="dk1"/>
                          </a:solidFill>
                          <a:latin typeface="+mn-lt"/>
                          <a:ea typeface="+mn-ea"/>
                          <a:cs typeface="+mn-cs"/>
                        </a:rPr>
                        <a:t>Okul içi ve okul dışı uygulamalarda öğrencilerin bilişsel, duyuşsal ve devinişsel gelişimleri ile bireysel farklılıkları dikkate alınmalıdır.</a:t>
                      </a:r>
                      <a:endParaRPr lang="tr-TR" dirty="0"/>
                    </a:p>
                  </a:txBody>
                  <a:tcPr/>
                </a:tc>
                <a:tc>
                  <a:txBody>
                    <a:bodyPr/>
                    <a:lstStyle/>
                    <a:p>
                      <a:pPr algn="just"/>
                      <a:r>
                        <a:rPr kumimoji="0" lang="tr-TR" sz="1800" kern="1200" dirty="0">
                          <a:solidFill>
                            <a:schemeClr val="dk1"/>
                          </a:solidFill>
                          <a:latin typeface="+mn-lt"/>
                          <a:ea typeface="+mn-ea"/>
                          <a:cs typeface="+mn-cs"/>
                        </a:rPr>
                        <a:t>Programda yer alan öğretme-öğrenme yaşantıları; öğrencilere bütüncül bir bakış açısı kazandıran, kalıcı öğrenmenin gerçekleşmesine hizmet eden, farklı öğretim yöntem ve tekniklerini işe koşan, disiplinler arası ilişkileri görmeyi kolaylaştıran, kapsamlı bir çerçevede sunulmuştur.</a:t>
                      </a:r>
                      <a:endParaRPr lang="tr-TR" dirty="0"/>
                    </a:p>
                  </a:txBody>
                  <a:tcPr/>
                </a:tc>
                <a:extLst>
                  <a:ext uri="{0D108BD9-81ED-4DB2-BD59-A6C34878D82A}">
                    <a16:rowId xmlns:a16="http://schemas.microsoft.com/office/drawing/2014/main" val="3456797176"/>
                  </a:ext>
                </a:extLst>
              </a:tr>
              <a:tr h="1576336">
                <a:tc>
                  <a:txBody>
                    <a:bodyPr/>
                    <a:lstStyle/>
                    <a:p>
                      <a:pPr algn="just"/>
                      <a:r>
                        <a:rPr kumimoji="0" lang="tr-TR" sz="1800" kern="1200" dirty="0">
                          <a:solidFill>
                            <a:schemeClr val="dk1"/>
                          </a:solidFill>
                          <a:latin typeface="+mn-lt"/>
                          <a:ea typeface="+mn-ea"/>
                          <a:cs typeface="+mn-cs"/>
                        </a:rPr>
                        <a:t>Doğa içerikli kazanımlarda basit düzeyde deneyler yaptırılabilir.</a:t>
                      </a:r>
                      <a:endParaRPr lang="tr-TR" dirty="0"/>
                    </a:p>
                  </a:txBody>
                  <a:tcPr/>
                </a:tc>
                <a:tc>
                  <a:txBody>
                    <a:bodyPr/>
                    <a:lstStyle/>
                    <a:p>
                      <a:pPr algn="just"/>
                      <a:r>
                        <a:rPr kumimoji="0" lang="tr-TR" sz="1800" kern="1200" dirty="0">
                          <a:solidFill>
                            <a:schemeClr val="dk1"/>
                          </a:solidFill>
                          <a:latin typeface="+mn-lt"/>
                          <a:ea typeface="+mn-ea"/>
                          <a:cs typeface="+mn-cs"/>
                        </a:rPr>
                        <a:t>Araştırma ve sorgulama, deney, gözlem gibi bilimsel faaliyetler; disiplinler arası ve bağlam temelli bir yaklaşımla zümre öğretmenler kurulu tarafından planlanmalı ve işletilmelidir.</a:t>
                      </a:r>
                      <a:endParaRPr lang="tr-TR" dirty="0"/>
                    </a:p>
                  </a:txBody>
                  <a:tcPr/>
                </a:tc>
                <a:extLst>
                  <a:ext uri="{0D108BD9-81ED-4DB2-BD59-A6C34878D82A}">
                    <a16:rowId xmlns:a16="http://schemas.microsoft.com/office/drawing/2014/main" val="1220082258"/>
                  </a:ext>
                </a:extLst>
              </a:tr>
            </a:tbl>
          </a:graphicData>
        </a:graphic>
      </p:graphicFrame>
    </p:spTree>
    <p:extLst>
      <p:ext uri="{BB962C8B-B14F-4D97-AF65-F5344CB8AC3E}">
        <p14:creationId xmlns:p14="http://schemas.microsoft.com/office/powerpoint/2010/main" val="34870063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67DD32-2086-29BF-32E2-DBBB0E07D919}"/>
              </a:ext>
            </a:extLst>
          </p:cNvPr>
          <p:cNvSpPr>
            <a:spLocks noGrp="1"/>
          </p:cNvSpPr>
          <p:nvPr>
            <p:ph type="title"/>
          </p:nvPr>
        </p:nvSpPr>
        <p:spPr/>
        <p:txBody>
          <a:bodyPr>
            <a:normAutofit fontScale="90000"/>
          </a:bodyPr>
          <a:lstStyle/>
          <a:p>
            <a:pPr algn="ctr"/>
            <a:r>
              <a:rPr lang="tr-TR" sz="3600" dirty="0"/>
              <a:t>HAYAT BİLGİSİ DERSİ ÖĞRETİM PROGRAMI’NIN UYGULANMASINA İLİŞKİN ESASLAR</a:t>
            </a:r>
          </a:p>
        </p:txBody>
      </p:sp>
      <p:graphicFrame>
        <p:nvGraphicFramePr>
          <p:cNvPr id="8" name="İçerik Yer Tutucusu 7">
            <a:extLst>
              <a:ext uri="{FF2B5EF4-FFF2-40B4-BE49-F238E27FC236}">
                <a16:creationId xmlns:a16="http://schemas.microsoft.com/office/drawing/2014/main" id="{40F664CF-8760-3F55-04F3-DDCA21768F04}"/>
              </a:ext>
            </a:extLst>
          </p:cNvPr>
          <p:cNvGraphicFramePr>
            <a:graphicFrameLocks noGrp="1"/>
          </p:cNvGraphicFramePr>
          <p:nvPr>
            <p:ph idx="1"/>
            <p:extLst>
              <p:ext uri="{D42A27DB-BD31-4B8C-83A1-F6EECF244321}">
                <p14:modId xmlns:p14="http://schemas.microsoft.com/office/powerpoint/2010/main" val="3538390348"/>
              </p:ext>
            </p:extLst>
          </p:nvPr>
        </p:nvGraphicFramePr>
        <p:xfrm>
          <a:off x="838200" y="1825625"/>
          <a:ext cx="10657114" cy="4120878"/>
        </p:xfrm>
        <a:graphic>
          <a:graphicData uri="http://schemas.openxmlformats.org/drawingml/2006/table">
            <a:tbl>
              <a:tblPr firstRow="1" bandRow="1">
                <a:tableStyleId>{5C22544A-7EE6-4342-B048-85BDC9FD1C3A}</a:tableStyleId>
              </a:tblPr>
              <a:tblGrid>
                <a:gridCol w="5328557">
                  <a:extLst>
                    <a:ext uri="{9D8B030D-6E8A-4147-A177-3AD203B41FA5}">
                      <a16:colId xmlns:a16="http://schemas.microsoft.com/office/drawing/2014/main" val="666951045"/>
                    </a:ext>
                  </a:extLst>
                </a:gridCol>
                <a:gridCol w="5328557">
                  <a:extLst>
                    <a:ext uri="{9D8B030D-6E8A-4147-A177-3AD203B41FA5}">
                      <a16:colId xmlns:a16="http://schemas.microsoft.com/office/drawing/2014/main" val="1616290065"/>
                    </a:ext>
                  </a:extLst>
                </a:gridCol>
              </a:tblGrid>
              <a:tr h="491763">
                <a:tc>
                  <a:txBody>
                    <a:bodyPr/>
                    <a:lstStyle/>
                    <a:p>
                      <a:r>
                        <a:rPr lang="tr-TR" dirty="0"/>
                        <a:t>ESKİ</a:t>
                      </a:r>
                      <a:r>
                        <a:rPr lang="tr-TR" baseline="0" dirty="0"/>
                        <a:t> PROGRAM</a:t>
                      </a:r>
                      <a:endParaRPr lang="tr-TR" dirty="0"/>
                    </a:p>
                  </a:txBody>
                  <a:tcPr/>
                </a:tc>
                <a:tc>
                  <a:txBody>
                    <a:bodyPr/>
                    <a:lstStyle/>
                    <a:p>
                      <a:r>
                        <a:rPr lang="tr-TR" dirty="0"/>
                        <a:t>YENİ PROGRAM</a:t>
                      </a:r>
                    </a:p>
                  </a:txBody>
                  <a:tcPr/>
                </a:tc>
                <a:extLst>
                  <a:ext uri="{0D108BD9-81ED-4DB2-BD59-A6C34878D82A}">
                    <a16:rowId xmlns:a16="http://schemas.microsoft.com/office/drawing/2014/main" val="3314960590"/>
                  </a:ext>
                </a:extLst>
              </a:tr>
              <a:tr h="1891755">
                <a:tc>
                  <a:txBody>
                    <a:bodyPr/>
                    <a:lstStyle/>
                    <a:p>
                      <a:pPr algn="just"/>
                      <a:r>
                        <a:rPr kumimoji="0" lang="tr-TR" sz="1800" kern="1200" dirty="0">
                          <a:solidFill>
                            <a:schemeClr val="dk1"/>
                          </a:solidFill>
                          <a:latin typeface="+mn-lt"/>
                          <a:ea typeface="+mn-ea"/>
                          <a:cs typeface="+mn-cs"/>
                        </a:rPr>
                        <a:t>Program uygulanırken özel gereksinimi olan öğrenciler için gereken esneklik gösterilmeli, öğrencilerin ilgi, istek ve ihtiyaçları doğrultusunda etkinlikler hazırlanmalı ve planlamalar yapılmalıdır.</a:t>
                      </a:r>
                      <a:endParaRPr lang="tr-TR"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tr-TR" sz="1800" kern="1200" dirty="0">
                          <a:solidFill>
                            <a:schemeClr val="dk1"/>
                          </a:solidFill>
                          <a:latin typeface="+mn-lt"/>
                          <a:ea typeface="+mn-ea"/>
                          <a:cs typeface="+mn-cs"/>
                        </a:rPr>
                        <a:t>Öğrencilerin hazır bulunuşluk düzeyleri ve öğrenme profilleri  göz önünde bulundurularak öğrenme çıktılarıyla tutarlı olan farklı öğretim materyalleri (bilgi notu, sunum, etkinlik, çalışma kâğıtları, okuma parçaları vb.) yapılandırılmalı ve kullanılmalıdır. </a:t>
                      </a:r>
                    </a:p>
                  </a:txBody>
                  <a:tcPr/>
                </a:tc>
                <a:extLst>
                  <a:ext uri="{0D108BD9-81ED-4DB2-BD59-A6C34878D82A}">
                    <a16:rowId xmlns:a16="http://schemas.microsoft.com/office/drawing/2014/main" val="3456797176"/>
                  </a:ext>
                </a:extLst>
              </a:tr>
              <a:tr h="1576336">
                <a:tc>
                  <a:txBody>
                    <a:bodyPr/>
                    <a:lstStyle/>
                    <a:p>
                      <a:pPr algn="just"/>
                      <a:r>
                        <a:rPr kumimoji="0" lang="tr-TR" sz="1800" kern="1200" dirty="0">
                          <a:solidFill>
                            <a:schemeClr val="dk1"/>
                          </a:solidFill>
                          <a:latin typeface="+mn-lt"/>
                          <a:ea typeface="+mn-ea"/>
                          <a:cs typeface="+mn-cs"/>
                        </a:rPr>
                        <a:t>Okul içi ve okul dışı uygulamalarda öğrencilerin bilişsel, duyuşsal ve devinişsel gelişimleri ile bireysel farklılıkları dikkate alınmalıdır.</a:t>
                      </a:r>
                      <a:endParaRPr lang="tr-TR"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tr-TR" sz="1800" kern="1200" dirty="0">
                          <a:solidFill>
                            <a:schemeClr val="dk1"/>
                          </a:solidFill>
                          <a:latin typeface="+mn-lt"/>
                          <a:ea typeface="+mn-ea"/>
                          <a:cs typeface="+mn-cs"/>
                        </a:rPr>
                        <a:t>Farklılaştırma kapsamında zenginleştirme ve/veya destekleme bölümünde yer verilen uygulamalara ders kitaplarında yer verilmez. Farklılaştırmaya yönelik tüm uygulamalar; öğrencilerin ilgi, ihtiyaç ve istekleri göz önünde bulundurularak öğretmenler tarafından planlanır ve yürütülür.</a:t>
                      </a:r>
                    </a:p>
                  </a:txBody>
                  <a:tcPr/>
                </a:tc>
                <a:extLst>
                  <a:ext uri="{0D108BD9-81ED-4DB2-BD59-A6C34878D82A}">
                    <a16:rowId xmlns:a16="http://schemas.microsoft.com/office/drawing/2014/main" val="1220082258"/>
                  </a:ext>
                </a:extLst>
              </a:tr>
            </a:tbl>
          </a:graphicData>
        </a:graphic>
      </p:graphicFrame>
    </p:spTree>
    <p:extLst>
      <p:ext uri="{BB962C8B-B14F-4D97-AF65-F5344CB8AC3E}">
        <p14:creationId xmlns:p14="http://schemas.microsoft.com/office/powerpoint/2010/main" val="39980998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67DD32-2086-29BF-32E2-DBBB0E07D919}"/>
              </a:ext>
            </a:extLst>
          </p:cNvPr>
          <p:cNvSpPr>
            <a:spLocks noGrp="1"/>
          </p:cNvSpPr>
          <p:nvPr>
            <p:ph type="title"/>
          </p:nvPr>
        </p:nvSpPr>
        <p:spPr/>
        <p:txBody>
          <a:bodyPr>
            <a:normAutofit fontScale="90000"/>
          </a:bodyPr>
          <a:lstStyle/>
          <a:p>
            <a:pPr algn="ctr"/>
            <a:r>
              <a:rPr lang="tr-TR" sz="3600" dirty="0"/>
              <a:t>HAYAT BİLGİSİ DERSİ ÖĞRETİM PROGRAMI’NIN UYGULANMASINA İLİŞKİN ESASLAR</a:t>
            </a:r>
          </a:p>
        </p:txBody>
      </p:sp>
      <p:sp>
        <p:nvSpPr>
          <p:cNvPr id="4" name="İçerik Yer Tutucusu 3">
            <a:extLst>
              <a:ext uri="{FF2B5EF4-FFF2-40B4-BE49-F238E27FC236}">
                <a16:creationId xmlns:a16="http://schemas.microsoft.com/office/drawing/2014/main" id="{87124316-FEDF-5F22-5E6D-3C4933AF0BA2}"/>
              </a:ext>
            </a:extLst>
          </p:cNvPr>
          <p:cNvSpPr>
            <a:spLocks noGrp="1"/>
          </p:cNvSpPr>
          <p:nvPr>
            <p:ph idx="1"/>
          </p:nvPr>
        </p:nvSpPr>
        <p:spPr/>
        <p:txBody>
          <a:bodyPr/>
          <a:lstStyle/>
          <a:p>
            <a:pPr marL="0" indent="0" algn="just">
              <a:lnSpc>
                <a:spcPct val="150000"/>
              </a:lnSpc>
              <a:buNone/>
            </a:pPr>
            <a:r>
              <a:rPr kumimoji="0" lang="tr-TR" sz="2800" kern="1200" dirty="0">
                <a:solidFill>
                  <a:schemeClr val="dk1"/>
                </a:solidFill>
                <a:latin typeface="+mn-lt"/>
                <a:ea typeface="+mn-ea"/>
                <a:cs typeface="+mn-cs"/>
              </a:rPr>
              <a:t>Eğitim ve öğretim süreçlerinde Türkçemizin doğru ve etkili kullanımına, öğrencilerin söz varlığının ve dil becerilerinin geliştirilmesine özen gösterilmelidir.</a:t>
            </a:r>
            <a:endParaRPr lang="tr-TR" sz="2800" dirty="0"/>
          </a:p>
          <a:p>
            <a:pPr algn="just"/>
            <a:endParaRPr lang="tr-TR" dirty="0"/>
          </a:p>
        </p:txBody>
      </p:sp>
    </p:spTree>
    <p:extLst>
      <p:ext uri="{BB962C8B-B14F-4D97-AF65-F5344CB8AC3E}">
        <p14:creationId xmlns:p14="http://schemas.microsoft.com/office/powerpoint/2010/main" val="3295584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CFDD03-7B21-3B80-3C7A-1C35AAC9366B}"/>
              </a:ext>
            </a:extLst>
          </p:cNvPr>
          <p:cNvSpPr>
            <a:spLocks noGrp="1"/>
          </p:cNvSpPr>
          <p:nvPr>
            <p:ph type="title"/>
          </p:nvPr>
        </p:nvSpPr>
        <p:spPr/>
        <p:txBody>
          <a:bodyPr>
            <a:noAutofit/>
          </a:bodyPr>
          <a:lstStyle/>
          <a:p>
            <a:pPr algn="ctr"/>
            <a:r>
              <a:rPr lang="tr-TR" sz="3200" dirty="0"/>
              <a:t>HAYAT BİLGİSİ DERSİ ÖĞRETİM PROGRAMI </a:t>
            </a:r>
            <a:br>
              <a:rPr lang="tr-TR" sz="3200" dirty="0"/>
            </a:br>
            <a:r>
              <a:rPr lang="tr-TR" sz="2800" dirty="0"/>
              <a:t>ÖĞRENME ALANLARI, ÖĞRENME ÇIKTI SAYISI VE SÜRE TABLOSU</a:t>
            </a:r>
          </a:p>
        </p:txBody>
      </p:sp>
      <p:graphicFrame>
        <p:nvGraphicFramePr>
          <p:cNvPr id="11" name="İçerik Yer Tutucusu 10">
            <a:extLst>
              <a:ext uri="{FF2B5EF4-FFF2-40B4-BE49-F238E27FC236}">
                <a16:creationId xmlns:a16="http://schemas.microsoft.com/office/drawing/2014/main" id="{DEAB9CD7-957A-C644-30EA-4F72F6FA93DF}"/>
              </a:ext>
            </a:extLst>
          </p:cNvPr>
          <p:cNvGraphicFramePr>
            <a:graphicFrameLocks noGrp="1"/>
          </p:cNvGraphicFramePr>
          <p:nvPr>
            <p:ph idx="1"/>
            <p:extLst>
              <p:ext uri="{D42A27DB-BD31-4B8C-83A1-F6EECF244321}">
                <p14:modId xmlns:p14="http://schemas.microsoft.com/office/powerpoint/2010/main" val="3292645261"/>
              </p:ext>
            </p:extLst>
          </p:nvPr>
        </p:nvGraphicFramePr>
        <p:xfrm>
          <a:off x="677863" y="2160588"/>
          <a:ext cx="8596312" cy="3881437"/>
        </p:xfrm>
        <a:graphic>
          <a:graphicData uri="http://schemas.openxmlformats.org/drawingml/2006/table">
            <a:tbl>
              <a:tblPr firstRow="1" bandRow="1">
                <a:tableStyleId>{5C22544A-7EE6-4342-B048-85BDC9FD1C3A}</a:tableStyleId>
              </a:tblPr>
              <a:tblGrid>
                <a:gridCol w="1082697">
                  <a:extLst>
                    <a:ext uri="{9D8B030D-6E8A-4147-A177-3AD203B41FA5}">
                      <a16:colId xmlns:a16="http://schemas.microsoft.com/office/drawing/2014/main" val="1063000064"/>
                    </a:ext>
                  </a:extLst>
                </a:gridCol>
                <a:gridCol w="1578067">
                  <a:extLst>
                    <a:ext uri="{9D8B030D-6E8A-4147-A177-3AD203B41FA5}">
                      <a16:colId xmlns:a16="http://schemas.microsoft.com/office/drawing/2014/main" val="4003959328"/>
                    </a:ext>
                  </a:extLst>
                </a:gridCol>
                <a:gridCol w="1637392">
                  <a:extLst>
                    <a:ext uri="{9D8B030D-6E8A-4147-A177-3AD203B41FA5}">
                      <a16:colId xmlns:a16="http://schemas.microsoft.com/office/drawing/2014/main" val="1507157189"/>
                    </a:ext>
                  </a:extLst>
                </a:gridCol>
                <a:gridCol w="1432719">
                  <a:extLst>
                    <a:ext uri="{9D8B030D-6E8A-4147-A177-3AD203B41FA5}">
                      <a16:colId xmlns:a16="http://schemas.microsoft.com/office/drawing/2014/main" val="2662281112"/>
                    </a:ext>
                  </a:extLst>
                </a:gridCol>
                <a:gridCol w="1432719">
                  <a:extLst>
                    <a:ext uri="{9D8B030D-6E8A-4147-A177-3AD203B41FA5}">
                      <a16:colId xmlns:a16="http://schemas.microsoft.com/office/drawing/2014/main" val="1127082061"/>
                    </a:ext>
                  </a:extLst>
                </a:gridCol>
                <a:gridCol w="1432719">
                  <a:extLst>
                    <a:ext uri="{9D8B030D-6E8A-4147-A177-3AD203B41FA5}">
                      <a16:colId xmlns:a16="http://schemas.microsoft.com/office/drawing/2014/main" val="112405794"/>
                    </a:ext>
                  </a:extLst>
                </a:gridCol>
              </a:tblGrid>
              <a:tr h="471026">
                <a:tc gridSpan="3">
                  <a:txBody>
                    <a:bodyPr/>
                    <a:lstStyle/>
                    <a:p>
                      <a:pPr algn="ctr"/>
                      <a:r>
                        <a:rPr lang="tr-TR" sz="2000" dirty="0"/>
                        <a:t>2018 PROGRAMI</a:t>
                      </a:r>
                    </a:p>
                  </a:txBody>
                  <a:tcPr marL="74750" marR="74750"/>
                </a:tc>
                <a:tc hMerge="1">
                  <a:txBody>
                    <a:bodyPr/>
                    <a:lstStyle/>
                    <a:p>
                      <a:endParaRPr lang="tr-TR" dirty="0"/>
                    </a:p>
                  </a:txBody>
                  <a:tcPr/>
                </a:tc>
                <a:tc hMerge="1">
                  <a:txBody>
                    <a:bodyPr/>
                    <a:lstStyle/>
                    <a:p>
                      <a:endParaRPr lang="tr-TR" dirty="0"/>
                    </a:p>
                  </a:txBody>
                  <a:tcPr/>
                </a:tc>
                <a:tc gridSpan="3">
                  <a:txBody>
                    <a:bodyPr/>
                    <a:lstStyle/>
                    <a:p>
                      <a:pPr algn="ctr"/>
                      <a:r>
                        <a:rPr lang="tr-TR" sz="2000" dirty="0"/>
                        <a:t>2024 PROGRAMI</a:t>
                      </a:r>
                    </a:p>
                  </a:txBody>
                  <a:tcPr marL="74750" marR="74750"/>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657158999"/>
                  </a:ext>
                </a:extLst>
              </a:tr>
              <a:tr h="1257654">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Sınıf Düzeyi</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Ünite Sayısı</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Kazanım</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Sayısı</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Öğrenme Alanı Sayısı</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Öğrenme Çıktısı</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Sayısı</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 Süre</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extLst>
                  <a:ext uri="{0D108BD9-81ED-4DB2-BD59-A6C34878D82A}">
                    <a16:rowId xmlns:a16="http://schemas.microsoft.com/office/drawing/2014/main" val="238740005"/>
                  </a:ext>
                </a:extLst>
              </a:tr>
              <a:tr h="440832">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1.</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6</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53</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6</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23</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144</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extLst>
                  <a:ext uri="{0D108BD9-81ED-4DB2-BD59-A6C34878D82A}">
                    <a16:rowId xmlns:a16="http://schemas.microsoft.com/office/drawing/2014/main" val="3492568561"/>
                  </a:ext>
                </a:extLst>
              </a:tr>
              <a:tr h="440832">
                <a:tc>
                  <a:txBody>
                    <a:bodyPr/>
                    <a:lstStyle/>
                    <a:p>
                      <a:pPr algn="ctr">
                        <a:lnSpc>
                          <a:spcPct val="107000"/>
                        </a:lnSpc>
                        <a:spcAft>
                          <a:spcPts val="800"/>
                        </a:spcAft>
                      </a:pPr>
                      <a:r>
                        <a:rPr lang="tr-TR" sz="2000" b="1" kern="100">
                          <a:effectLst/>
                          <a:latin typeface="Times New Roman" panose="02020603050405020304" pitchFamily="18" charset="0"/>
                          <a:ea typeface="Aptos" panose="020B0004020202020204" pitchFamily="34" charset="0"/>
                          <a:cs typeface="Times New Roman" panose="02020603050405020304" pitchFamily="18" charset="0"/>
                        </a:rPr>
                        <a:t>2.</a:t>
                      </a:r>
                      <a:endParaRPr lang="tr-TR"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6</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50</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a:effectLst/>
                          <a:latin typeface="Times New Roman" panose="02020603050405020304" pitchFamily="18" charset="0"/>
                          <a:ea typeface="Aptos" panose="020B0004020202020204" pitchFamily="34" charset="0"/>
                          <a:cs typeface="Times New Roman" panose="02020603050405020304" pitchFamily="18" charset="0"/>
                        </a:rPr>
                        <a:t>6</a:t>
                      </a:r>
                      <a:endParaRPr lang="tr-TR"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23</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tr-TR" sz="2000" b="1" i="0" u="none" strike="noStrike" kern="100" cap="none" spc="0" normalizeH="0" baseline="0" noProof="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144</a:t>
                      </a:r>
                      <a:endParaRPr kumimoji="0" lang="tr-TR"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extLst>
                  <a:ext uri="{0D108BD9-81ED-4DB2-BD59-A6C34878D82A}">
                    <a16:rowId xmlns:a16="http://schemas.microsoft.com/office/drawing/2014/main" val="2735963236"/>
                  </a:ext>
                </a:extLst>
              </a:tr>
              <a:tr h="440832">
                <a:tc>
                  <a:txBody>
                    <a:bodyPr/>
                    <a:lstStyle/>
                    <a:p>
                      <a:pPr algn="ctr">
                        <a:lnSpc>
                          <a:spcPct val="107000"/>
                        </a:lnSpc>
                        <a:spcAft>
                          <a:spcPts val="800"/>
                        </a:spcAft>
                      </a:pPr>
                      <a:r>
                        <a:rPr lang="tr-TR" sz="2000" b="1" kern="100">
                          <a:effectLst/>
                          <a:latin typeface="Times New Roman" panose="02020603050405020304" pitchFamily="18" charset="0"/>
                          <a:ea typeface="Aptos" panose="020B0004020202020204" pitchFamily="34" charset="0"/>
                          <a:cs typeface="Times New Roman" panose="02020603050405020304" pitchFamily="18" charset="0"/>
                        </a:rPr>
                        <a:t>3.</a:t>
                      </a:r>
                      <a:endParaRPr lang="tr-TR"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6</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45</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6</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20</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tr-TR" sz="20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108</a:t>
                      </a:r>
                      <a:endParaRPr kumimoji="0" lang="tr-TR"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extLst>
                  <a:ext uri="{0D108BD9-81ED-4DB2-BD59-A6C34878D82A}">
                    <a16:rowId xmlns:a16="http://schemas.microsoft.com/office/drawing/2014/main" val="2336868495"/>
                  </a:ext>
                </a:extLst>
              </a:tr>
            </a:tbl>
          </a:graphicData>
        </a:graphic>
      </p:graphicFrame>
      <p:sp>
        <p:nvSpPr>
          <p:cNvPr id="6" name="Rectangle 1">
            <a:extLst>
              <a:ext uri="{FF2B5EF4-FFF2-40B4-BE49-F238E27FC236}">
                <a16:creationId xmlns:a16="http://schemas.microsoft.com/office/drawing/2014/main" id="{7222E1A2-9680-5173-1830-ACB4AFB4A9A1}"/>
              </a:ext>
            </a:extLst>
          </p:cNvPr>
          <p:cNvSpPr>
            <a:spLocks noChangeArrowheads="1"/>
          </p:cNvSpPr>
          <p:nvPr/>
        </p:nvSpPr>
        <p:spPr bwMode="auto">
          <a:xfrm>
            <a:off x="-1175657" y="-148056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tx1"/>
                </a:solidFill>
                <a:effectLst/>
                <a:latin typeface="Arial" panose="020B0604020202020204" pitchFamily="34" charset="0"/>
                <a:ea typeface="Aptos" panose="020B0004020202020204" pitchFamily="34" charset="0"/>
                <a:cs typeface="Times New Roman" panose="02020603050405020304" pitchFamily="18" charset="0"/>
              </a:rPr>
              <a:t>Tablo 1. Eski programdaki Öğrenme Alanı Sayısı Kazanım Sayısı  Süresi</a:t>
            </a:r>
            <a:endParaRPr kumimoji="0" lang="tr-TR" altLang="tr-TR" sz="11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tx1"/>
                </a:solidFill>
                <a:effectLst/>
                <a:latin typeface="Arial" panose="020B0604020202020204" pitchFamily="34" charset="0"/>
                <a:ea typeface="Aptos" panose="020B0004020202020204" pitchFamily="34" charset="0"/>
                <a:cs typeface="Times New Roman" panose="02020603050405020304" pitchFamily="18" charset="0"/>
              </a:rPr>
              <a:t>Tablo 2. Yeni programdaki Tema Sayısı Öğrenme Çıktısı Sayısı Süresi</a:t>
            </a:r>
            <a:endParaRPr kumimoji="0" lang="tr-TR" altLang="tr-TR" sz="11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214994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81200" y="655256"/>
            <a:ext cx="8229600" cy="1143000"/>
          </a:xfrm>
        </p:spPr>
        <p:txBody>
          <a:bodyPr>
            <a:normAutofit fontScale="90000"/>
          </a:bodyPr>
          <a:lstStyle/>
          <a:p>
            <a:r>
              <a:rPr lang="tr-TR" sz="3600" b="1" dirty="0"/>
              <a:t>HAYAT BİLGİSİ DERSİ ÖĞRETİM PROGRAMI SINIF DÜZEYLERİNE AİT ÖĞRENME ALANLARI</a:t>
            </a:r>
            <a:r>
              <a:rPr lang="tr-TR" dirty="0"/>
              <a:t/>
            </a:r>
            <a:br>
              <a:rPr lang="tr-TR" dirty="0"/>
            </a:br>
            <a:endParaRPr lang="tr-TR" dirty="0"/>
          </a:p>
        </p:txBody>
      </p:sp>
      <p:graphicFrame>
        <p:nvGraphicFramePr>
          <p:cNvPr id="4" name="3 Tablo"/>
          <p:cNvGraphicFramePr>
            <a:graphicFrameLocks noGrp="1"/>
          </p:cNvGraphicFramePr>
          <p:nvPr>
            <p:extLst>
              <p:ext uri="{D42A27DB-BD31-4B8C-83A1-F6EECF244321}">
                <p14:modId xmlns:p14="http://schemas.microsoft.com/office/powerpoint/2010/main" val="2672036857"/>
              </p:ext>
            </p:extLst>
          </p:nvPr>
        </p:nvGraphicFramePr>
        <p:xfrm>
          <a:off x="914400" y="1798256"/>
          <a:ext cx="9869713" cy="4836563"/>
        </p:xfrm>
        <a:graphic>
          <a:graphicData uri="http://schemas.openxmlformats.org/drawingml/2006/table">
            <a:tbl>
              <a:tblPr/>
              <a:tblGrid>
                <a:gridCol w="2058316">
                  <a:extLst>
                    <a:ext uri="{9D8B030D-6E8A-4147-A177-3AD203B41FA5}">
                      <a16:colId xmlns:a16="http://schemas.microsoft.com/office/drawing/2014/main" val="20000"/>
                    </a:ext>
                  </a:extLst>
                </a:gridCol>
                <a:gridCol w="919174">
                  <a:extLst>
                    <a:ext uri="{9D8B030D-6E8A-4147-A177-3AD203B41FA5}">
                      <a16:colId xmlns:a16="http://schemas.microsoft.com/office/drawing/2014/main" val="20001"/>
                    </a:ext>
                  </a:extLst>
                </a:gridCol>
                <a:gridCol w="903237">
                  <a:extLst>
                    <a:ext uri="{9D8B030D-6E8A-4147-A177-3AD203B41FA5}">
                      <a16:colId xmlns:a16="http://schemas.microsoft.com/office/drawing/2014/main" val="20002"/>
                    </a:ext>
                  </a:extLst>
                </a:gridCol>
                <a:gridCol w="1030751">
                  <a:extLst>
                    <a:ext uri="{9D8B030D-6E8A-4147-A177-3AD203B41FA5}">
                      <a16:colId xmlns:a16="http://schemas.microsoft.com/office/drawing/2014/main" val="20003"/>
                    </a:ext>
                  </a:extLst>
                </a:gridCol>
                <a:gridCol w="2382419">
                  <a:extLst>
                    <a:ext uri="{9D8B030D-6E8A-4147-A177-3AD203B41FA5}">
                      <a16:colId xmlns:a16="http://schemas.microsoft.com/office/drawing/2014/main" val="20004"/>
                    </a:ext>
                  </a:extLst>
                </a:gridCol>
                <a:gridCol w="955304">
                  <a:extLst>
                    <a:ext uri="{9D8B030D-6E8A-4147-A177-3AD203B41FA5}">
                      <a16:colId xmlns:a16="http://schemas.microsoft.com/office/drawing/2014/main" val="20005"/>
                    </a:ext>
                  </a:extLst>
                </a:gridCol>
                <a:gridCol w="811850">
                  <a:extLst>
                    <a:ext uri="{9D8B030D-6E8A-4147-A177-3AD203B41FA5}">
                      <a16:colId xmlns:a16="http://schemas.microsoft.com/office/drawing/2014/main" val="20006"/>
                    </a:ext>
                  </a:extLst>
                </a:gridCol>
                <a:gridCol w="808662">
                  <a:extLst>
                    <a:ext uri="{9D8B030D-6E8A-4147-A177-3AD203B41FA5}">
                      <a16:colId xmlns:a16="http://schemas.microsoft.com/office/drawing/2014/main" val="20007"/>
                    </a:ext>
                  </a:extLst>
                </a:gridCol>
              </a:tblGrid>
              <a:tr h="235838">
                <a:tc gridSpan="8">
                  <a:txBody>
                    <a:bodyPr/>
                    <a:lstStyle/>
                    <a:p>
                      <a:pPr marL="342900" lvl="0" indent="-342900" algn="ctr">
                        <a:lnSpc>
                          <a:spcPct val="107000"/>
                        </a:lnSpc>
                        <a:spcAft>
                          <a:spcPts val="0"/>
                        </a:spcAft>
                        <a:buFont typeface="+mj-lt"/>
                        <a:buAutoNum type="arabicPeriod"/>
                      </a:pPr>
                      <a:r>
                        <a:rPr lang="tr-TR" sz="1400" b="1" kern="100" dirty="0">
                          <a:latin typeface="Times New Roman"/>
                          <a:ea typeface="Calibri"/>
                          <a:cs typeface="Times New Roman"/>
                        </a:rPr>
                        <a:t>SINIF</a:t>
                      </a:r>
                      <a:endParaRPr lang="tr-TR" sz="1400" kern="1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235838">
                <a:tc gridSpan="4">
                  <a:txBody>
                    <a:bodyPr/>
                    <a:lstStyle/>
                    <a:p>
                      <a:pPr algn="ctr">
                        <a:lnSpc>
                          <a:spcPct val="107000"/>
                        </a:lnSpc>
                        <a:spcAft>
                          <a:spcPts val="0"/>
                        </a:spcAft>
                      </a:pPr>
                      <a:r>
                        <a:rPr lang="tr-TR" sz="1400" kern="100">
                          <a:latin typeface="Times New Roman"/>
                          <a:ea typeface="Calibri"/>
                          <a:cs typeface="Times New Roman"/>
                        </a:rPr>
                        <a:t>Eski Program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a:lnSpc>
                          <a:spcPct val="107000"/>
                        </a:lnSpc>
                        <a:spcAft>
                          <a:spcPts val="0"/>
                        </a:spcAft>
                      </a:pPr>
                      <a:r>
                        <a:rPr lang="tr-TR" sz="1400" kern="100">
                          <a:latin typeface="Times New Roman"/>
                          <a:ea typeface="Calibri"/>
                          <a:cs typeface="Times New Roman"/>
                        </a:rPr>
                        <a:t>Yeni Program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1"/>
                  </a:ext>
                </a:extLst>
              </a:tr>
              <a:tr h="857731">
                <a:tc>
                  <a:txBody>
                    <a:bodyPr/>
                    <a:lstStyle/>
                    <a:p>
                      <a:pPr>
                        <a:lnSpc>
                          <a:spcPct val="107000"/>
                        </a:lnSpc>
                        <a:spcAft>
                          <a:spcPts val="0"/>
                        </a:spcAft>
                      </a:pPr>
                      <a:r>
                        <a:rPr lang="tr-TR" sz="1400" b="1" kern="100">
                          <a:latin typeface="Times New Roman"/>
                          <a:ea typeface="Calibri"/>
                          <a:cs typeface="Times New Roman"/>
                        </a:rPr>
                        <a:t>Ünite Adı</a:t>
                      </a:r>
                      <a:endParaRPr lang="tr-TR" sz="1400" kern="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b="1" kern="100">
                          <a:latin typeface="Times New Roman"/>
                          <a:ea typeface="Calibri"/>
                          <a:cs typeface="Times New Roman"/>
                        </a:rPr>
                        <a:t>Kazanım Sayısı</a:t>
                      </a:r>
                      <a:endParaRPr lang="tr-TR" sz="1400" kern="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b="1" kern="100">
                          <a:latin typeface="Times New Roman"/>
                          <a:ea typeface="Calibri"/>
                          <a:cs typeface="Times New Roman"/>
                        </a:rPr>
                        <a:t>Ders Saati</a:t>
                      </a:r>
                      <a:endParaRPr lang="tr-TR" sz="1400" kern="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b="1" kern="100" dirty="0">
                          <a:latin typeface="Times New Roman"/>
                          <a:ea typeface="Calibri"/>
                          <a:cs typeface="Times New Roman"/>
                        </a:rPr>
                        <a:t>Ders Saati Yüzdesi</a:t>
                      </a:r>
                      <a:endParaRPr lang="tr-TR" sz="1400" kern="1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b="1" kern="100">
                          <a:latin typeface="Times New Roman"/>
                          <a:ea typeface="Calibri"/>
                          <a:cs typeface="Times New Roman"/>
                        </a:rPr>
                        <a:t>Öğrenme Alanı Adı</a:t>
                      </a:r>
                      <a:endParaRPr lang="tr-TR" sz="1400" kern="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b="1" kern="100">
                          <a:latin typeface="Times New Roman"/>
                          <a:ea typeface="Calibri"/>
                          <a:cs typeface="Times New Roman"/>
                        </a:rPr>
                        <a:t>Öğrenme Çıktısı Sayısı</a:t>
                      </a:r>
                      <a:endParaRPr lang="tr-TR" sz="1400" kern="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b="1" kern="100">
                          <a:latin typeface="Times New Roman"/>
                          <a:ea typeface="Calibri"/>
                          <a:cs typeface="Times New Roman"/>
                        </a:rPr>
                        <a:t>Ders Saati</a:t>
                      </a:r>
                      <a:endParaRPr lang="tr-TR" sz="1400" kern="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b="1" kern="100">
                          <a:latin typeface="Times New Roman"/>
                          <a:ea typeface="Calibri"/>
                          <a:cs typeface="Times New Roman"/>
                        </a:rPr>
                        <a:t>Yüzde Oranı</a:t>
                      </a:r>
                      <a:endParaRPr lang="tr-TR" sz="1400" kern="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0002"/>
                  </a:ext>
                </a:extLst>
              </a:tr>
              <a:tr h="471676">
                <a:tc>
                  <a:txBody>
                    <a:bodyPr/>
                    <a:lstStyle/>
                    <a:p>
                      <a:pPr>
                        <a:lnSpc>
                          <a:spcPct val="107000"/>
                        </a:lnSpc>
                        <a:spcAft>
                          <a:spcPts val="0"/>
                        </a:spcAft>
                      </a:pPr>
                      <a:r>
                        <a:rPr lang="tr-TR" sz="1400" kern="100">
                          <a:latin typeface="Times New Roman"/>
                          <a:ea typeface="Calibri"/>
                          <a:cs typeface="Times New Roman"/>
                        </a:rPr>
                        <a:t>1. Okulumuzda Hayat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1. Ben ve Okulum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71676">
                <a:tc>
                  <a:txBody>
                    <a:bodyPr/>
                    <a:lstStyle/>
                    <a:p>
                      <a:pPr>
                        <a:lnSpc>
                          <a:spcPct val="107000"/>
                        </a:lnSpc>
                        <a:spcAft>
                          <a:spcPts val="0"/>
                        </a:spcAft>
                      </a:pPr>
                      <a:r>
                        <a:rPr lang="tr-TR" sz="1400" kern="100">
                          <a:latin typeface="Times New Roman"/>
                          <a:ea typeface="Calibri"/>
                          <a:cs typeface="Times New Roman"/>
                        </a:rPr>
                        <a:t>2. Evimizde Hayat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dirty="0">
                          <a:latin typeface="Times New Roman"/>
                          <a:ea typeface="Calibri"/>
                          <a:cs typeface="Times New Roman"/>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2. Sağlığım ve Güvenliğim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0004"/>
                  </a:ext>
                </a:extLst>
              </a:tr>
              <a:tr h="235838">
                <a:tc>
                  <a:txBody>
                    <a:bodyPr/>
                    <a:lstStyle/>
                    <a:p>
                      <a:pPr>
                        <a:lnSpc>
                          <a:spcPct val="107000"/>
                        </a:lnSpc>
                        <a:spcAft>
                          <a:spcPts val="0"/>
                        </a:spcAft>
                      </a:pPr>
                      <a:r>
                        <a:rPr lang="tr-TR" sz="1400" kern="100">
                          <a:latin typeface="Times New Roman"/>
                          <a:ea typeface="Calibri"/>
                          <a:cs typeface="Times New Roman"/>
                        </a:rPr>
                        <a:t>3. Sağlıklı Hayat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dirty="0">
                          <a:latin typeface="Times New Roman"/>
                          <a:ea typeface="Calibri"/>
                          <a:cs typeface="Times New Roman"/>
                        </a:rPr>
                        <a:t>3. Ailem ve Toplum</a:t>
                      </a:r>
                    </a:p>
                    <a:p>
                      <a:pPr>
                        <a:lnSpc>
                          <a:spcPct val="107000"/>
                        </a:lnSpc>
                        <a:spcAft>
                          <a:spcPts val="0"/>
                        </a:spcAft>
                      </a:pPr>
                      <a:endParaRPr lang="tr-TR" sz="1400" kern="1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71676">
                <a:tc>
                  <a:txBody>
                    <a:bodyPr/>
                    <a:lstStyle/>
                    <a:p>
                      <a:pPr>
                        <a:lnSpc>
                          <a:spcPct val="107000"/>
                        </a:lnSpc>
                        <a:spcAft>
                          <a:spcPts val="0"/>
                        </a:spcAft>
                      </a:pPr>
                      <a:r>
                        <a:rPr lang="tr-TR" sz="1400" kern="100">
                          <a:latin typeface="Times New Roman"/>
                          <a:ea typeface="Calibri"/>
                          <a:cs typeface="Times New Roman"/>
                        </a:rPr>
                        <a:t>4. Güvenli Hayat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dirty="0">
                          <a:latin typeface="Times New Roman"/>
                          <a:ea typeface="Calibri"/>
                          <a:cs typeface="Times New Roman"/>
                        </a:rPr>
                        <a:t>4. Yaşadığım Yer ve Ülkem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0006"/>
                  </a:ext>
                </a:extLst>
              </a:tr>
              <a:tr h="471676">
                <a:tc>
                  <a:txBody>
                    <a:bodyPr/>
                    <a:lstStyle/>
                    <a:p>
                      <a:pPr>
                        <a:lnSpc>
                          <a:spcPct val="107000"/>
                        </a:lnSpc>
                        <a:spcAft>
                          <a:spcPts val="0"/>
                        </a:spcAft>
                      </a:pPr>
                      <a:r>
                        <a:rPr lang="tr-TR" sz="1400" kern="100">
                          <a:latin typeface="Times New Roman"/>
                          <a:ea typeface="Calibri"/>
                          <a:cs typeface="Times New Roman"/>
                        </a:rPr>
                        <a:t>5. Ülkemizde Hayat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5. Doğa ve Çevre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71676">
                <a:tc>
                  <a:txBody>
                    <a:bodyPr/>
                    <a:lstStyle/>
                    <a:p>
                      <a:pPr>
                        <a:lnSpc>
                          <a:spcPct val="107000"/>
                        </a:lnSpc>
                        <a:spcAft>
                          <a:spcPts val="0"/>
                        </a:spcAft>
                      </a:pPr>
                      <a:r>
                        <a:rPr lang="tr-TR" sz="1400" kern="100">
                          <a:latin typeface="Times New Roman"/>
                          <a:ea typeface="Calibri"/>
                          <a:cs typeface="Times New Roman"/>
                        </a:rPr>
                        <a:t>6. Doğada Hayat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6. Bilim, Teknoloji ve Sanat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0008"/>
                  </a:ext>
                </a:extLst>
              </a:tr>
              <a:tr h="471676">
                <a:tc>
                  <a:txBody>
                    <a:bodyPr/>
                    <a:lstStyle/>
                    <a:p>
                      <a:pPr>
                        <a:lnSpc>
                          <a:spcPct val="107000"/>
                        </a:lnSpc>
                        <a:spcAft>
                          <a:spcPts val="0"/>
                        </a:spcAft>
                      </a:pPr>
                      <a:endParaRPr lang="tr-TR" sz="1400" kern="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tr-TR" sz="1400" kern="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tr-TR" sz="1400" kern="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tr-TR" sz="1400" kern="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Okul Temelli Planlama*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35838">
                <a:tc>
                  <a:txBody>
                    <a:bodyPr/>
                    <a:lstStyle/>
                    <a:p>
                      <a:pPr>
                        <a:lnSpc>
                          <a:spcPct val="107000"/>
                        </a:lnSpc>
                        <a:spcAft>
                          <a:spcPts val="0"/>
                        </a:spcAft>
                      </a:pPr>
                      <a:r>
                        <a:rPr lang="tr-TR" sz="1400" kern="100">
                          <a:latin typeface="Times New Roman"/>
                          <a:ea typeface="Calibri"/>
                          <a:cs typeface="Times New Roman"/>
                        </a:rPr>
                        <a:t>Toplam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6B0"/>
                    </a:solidFill>
                  </a:tcPr>
                </a:tc>
                <a:tc>
                  <a:txBody>
                    <a:bodyPr/>
                    <a:lstStyle/>
                    <a:p>
                      <a:pPr>
                        <a:lnSpc>
                          <a:spcPct val="107000"/>
                        </a:lnSpc>
                        <a:spcAft>
                          <a:spcPts val="0"/>
                        </a:spcAft>
                      </a:pPr>
                      <a:r>
                        <a:rPr lang="tr-TR" sz="1400" kern="100">
                          <a:latin typeface="Times New Roman"/>
                          <a:ea typeface="Calibri"/>
                          <a:cs typeface="Times New Roman"/>
                        </a:rPr>
                        <a:t>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6B0"/>
                    </a:solidFill>
                  </a:tcPr>
                </a:tc>
                <a:tc>
                  <a:txBody>
                    <a:bodyPr/>
                    <a:lstStyle/>
                    <a:p>
                      <a:pPr>
                        <a:lnSpc>
                          <a:spcPct val="107000"/>
                        </a:lnSpc>
                        <a:spcAft>
                          <a:spcPts val="0"/>
                        </a:spcAft>
                      </a:pPr>
                      <a:r>
                        <a:rPr lang="tr-TR" sz="1400" kern="100">
                          <a:latin typeface="Times New Roman"/>
                          <a:ea typeface="Calibri"/>
                          <a:cs typeface="Times New Roman"/>
                        </a:rPr>
                        <a:t>144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6B0"/>
                    </a:solidFill>
                  </a:tcPr>
                </a:tc>
                <a:tc>
                  <a:txBody>
                    <a:bodyPr/>
                    <a:lstStyle/>
                    <a:p>
                      <a:pPr>
                        <a:lnSpc>
                          <a:spcPct val="107000"/>
                        </a:lnSpc>
                        <a:spcAft>
                          <a:spcPts val="0"/>
                        </a:spcAft>
                      </a:pPr>
                      <a:r>
                        <a:rPr lang="tr-TR" sz="1400" kern="100">
                          <a:latin typeface="Times New Roman"/>
                          <a:ea typeface="Calibri"/>
                          <a:cs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6B0"/>
                    </a:solidFill>
                  </a:tcPr>
                </a:tc>
                <a:tc>
                  <a:txBody>
                    <a:bodyPr/>
                    <a:lstStyle/>
                    <a:p>
                      <a:pPr>
                        <a:lnSpc>
                          <a:spcPct val="107000"/>
                        </a:lnSpc>
                        <a:spcAft>
                          <a:spcPts val="0"/>
                        </a:spcAft>
                      </a:pPr>
                      <a:r>
                        <a:rPr lang="tr-TR" sz="1400" kern="100">
                          <a:latin typeface="Times New Roman"/>
                          <a:ea typeface="Calibri"/>
                          <a:cs typeface="Times New Roman"/>
                        </a:rPr>
                        <a:t>Toplam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6B0"/>
                    </a:solidFill>
                  </a:tcPr>
                </a:tc>
                <a:tc>
                  <a:txBody>
                    <a:bodyPr/>
                    <a:lstStyle/>
                    <a:p>
                      <a:pPr>
                        <a:lnSpc>
                          <a:spcPct val="107000"/>
                        </a:lnSpc>
                        <a:spcAft>
                          <a:spcPts val="0"/>
                        </a:spcAft>
                      </a:pPr>
                      <a:r>
                        <a:rPr lang="tr-TR" sz="1400" kern="100">
                          <a:latin typeface="Times New Roman"/>
                          <a:ea typeface="Calibri"/>
                          <a:cs typeface="Times New Roman"/>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6B0"/>
                    </a:solidFill>
                  </a:tcPr>
                </a:tc>
                <a:tc>
                  <a:txBody>
                    <a:bodyPr/>
                    <a:lstStyle/>
                    <a:p>
                      <a:pPr>
                        <a:lnSpc>
                          <a:spcPct val="107000"/>
                        </a:lnSpc>
                        <a:spcAft>
                          <a:spcPts val="0"/>
                        </a:spcAft>
                      </a:pPr>
                      <a:r>
                        <a:rPr lang="tr-TR" sz="1400" kern="100">
                          <a:latin typeface="Times New Roman"/>
                          <a:ea typeface="Calibri"/>
                          <a:cs typeface="Times New Roman"/>
                        </a:rPr>
                        <a:t>144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6B0"/>
                    </a:solidFill>
                  </a:tcPr>
                </a:tc>
                <a:tc>
                  <a:txBody>
                    <a:bodyPr/>
                    <a:lstStyle/>
                    <a:p>
                      <a:pPr>
                        <a:lnSpc>
                          <a:spcPct val="107000"/>
                        </a:lnSpc>
                        <a:spcAft>
                          <a:spcPts val="0"/>
                        </a:spcAft>
                      </a:pPr>
                      <a:r>
                        <a:rPr lang="tr-TR" sz="1400" kern="100" dirty="0">
                          <a:latin typeface="Times New Roman"/>
                          <a:ea typeface="Calibri"/>
                          <a:cs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6B0"/>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o"/>
          <p:cNvGraphicFramePr>
            <a:graphicFrameLocks noGrp="1"/>
          </p:cNvGraphicFramePr>
          <p:nvPr>
            <p:extLst>
              <p:ext uri="{D42A27DB-BD31-4B8C-83A1-F6EECF244321}">
                <p14:modId xmlns:p14="http://schemas.microsoft.com/office/powerpoint/2010/main" val="2493505024"/>
              </p:ext>
            </p:extLst>
          </p:nvPr>
        </p:nvGraphicFramePr>
        <p:xfrm>
          <a:off x="1335315" y="1214423"/>
          <a:ext cx="9173028" cy="5090701"/>
        </p:xfrm>
        <a:graphic>
          <a:graphicData uri="http://schemas.openxmlformats.org/drawingml/2006/table">
            <a:tbl>
              <a:tblPr/>
              <a:tblGrid>
                <a:gridCol w="1913023">
                  <a:extLst>
                    <a:ext uri="{9D8B030D-6E8A-4147-A177-3AD203B41FA5}">
                      <a16:colId xmlns:a16="http://schemas.microsoft.com/office/drawing/2014/main" val="20000"/>
                    </a:ext>
                  </a:extLst>
                </a:gridCol>
                <a:gridCol w="854291">
                  <a:extLst>
                    <a:ext uri="{9D8B030D-6E8A-4147-A177-3AD203B41FA5}">
                      <a16:colId xmlns:a16="http://schemas.microsoft.com/office/drawing/2014/main" val="20001"/>
                    </a:ext>
                  </a:extLst>
                </a:gridCol>
                <a:gridCol w="839479">
                  <a:extLst>
                    <a:ext uri="{9D8B030D-6E8A-4147-A177-3AD203B41FA5}">
                      <a16:colId xmlns:a16="http://schemas.microsoft.com/office/drawing/2014/main" val="20002"/>
                    </a:ext>
                  </a:extLst>
                </a:gridCol>
                <a:gridCol w="957992">
                  <a:extLst>
                    <a:ext uri="{9D8B030D-6E8A-4147-A177-3AD203B41FA5}">
                      <a16:colId xmlns:a16="http://schemas.microsoft.com/office/drawing/2014/main" val="20003"/>
                    </a:ext>
                  </a:extLst>
                </a:gridCol>
                <a:gridCol w="2214248">
                  <a:extLst>
                    <a:ext uri="{9D8B030D-6E8A-4147-A177-3AD203B41FA5}">
                      <a16:colId xmlns:a16="http://schemas.microsoft.com/office/drawing/2014/main" val="20004"/>
                    </a:ext>
                  </a:extLst>
                </a:gridCol>
                <a:gridCol w="887872">
                  <a:extLst>
                    <a:ext uri="{9D8B030D-6E8A-4147-A177-3AD203B41FA5}">
                      <a16:colId xmlns:a16="http://schemas.microsoft.com/office/drawing/2014/main" val="20005"/>
                    </a:ext>
                  </a:extLst>
                </a:gridCol>
                <a:gridCol w="754544">
                  <a:extLst>
                    <a:ext uri="{9D8B030D-6E8A-4147-A177-3AD203B41FA5}">
                      <a16:colId xmlns:a16="http://schemas.microsoft.com/office/drawing/2014/main" val="20006"/>
                    </a:ext>
                  </a:extLst>
                </a:gridCol>
                <a:gridCol w="751579">
                  <a:extLst>
                    <a:ext uri="{9D8B030D-6E8A-4147-A177-3AD203B41FA5}">
                      <a16:colId xmlns:a16="http://schemas.microsoft.com/office/drawing/2014/main" val="20007"/>
                    </a:ext>
                  </a:extLst>
                </a:gridCol>
              </a:tblGrid>
              <a:tr h="247219">
                <a:tc gridSpan="8">
                  <a:txBody>
                    <a:bodyPr/>
                    <a:lstStyle/>
                    <a:p>
                      <a:pPr marL="342900" lvl="0" indent="-342900" algn="ctr">
                        <a:lnSpc>
                          <a:spcPct val="107000"/>
                        </a:lnSpc>
                        <a:spcAft>
                          <a:spcPts val="0"/>
                        </a:spcAft>
                        <a:buFont typeface="+mj-lt"/>
                        <a:buNone/>
                      </a:pPr>
                      <a:r>
                        <a:rPr lang="tr-TR" sz="1400" b="1" kern="100" dirty="0">
                          <a:latin typeface="Times New Roman"/>
                          <a:ea typeface="Calibri"/>
                          <a:cs typeface="Times New Roman"/>
                        </a:rPr>
                        <a:t>2. SINIF</a:t>
                      </a:r>
                      <a:endParaRPr lang="tr-TR" sz="1400" kern="1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247219">
                <a:tc gridSpan="4">
                  <a:txBody>
                    <a:bodyPr/>
                    <a:lstStyle/>
                    <a:p>
                      <a:pPr algn="ctr">
                        <a:lnSpc>
                          <a:spcPct val="107000"/>
                        </a:lnSpc>
                        <a:spcAft>
                          <a:spcPts val="0"/>
                        </a:spcAft>
                      </a:pPr>
                      <a:r>
                        <a:rPr lang="tr-TR" sz="1400" kern="100">
                          <a:latin typeface="Times New Roman"/>
                          <a:ea typeface="Calibri"/>
                          <a:cs typeface="Times New Roman"/>
                        </a:rPr>
                        <a:t>Eski Program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a:lnSpc>
                          <a:spcPct val="107000"/>
                        </a:lnSpc>
                        <a:spcAft>
                          <a:spcPts val="0"/>
                        </a:spcAft>
                      </a:pPr>
                      <a:r>
                        <a:rPr lang="tr-TR" sz="1400" kern="100">
                          <a:latin typeface="Times New Roman"/>
                          <a:ea typeface="Calibri"/>
                          <a:cs typeface="Times New Roman"/>
                        </a:rPr>
                        <a:t>Yeni Program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1"/>
                  </a:ext>
                </a:extLst>
              </a:tr>
              <a:tr h="941154">
                <a:tc>
                  <a:txBody>
                    <a:bodyPr/>
                    <a:lstStyle/>
                    <a:p>
                      <a:pPr>
                        <a:lnSpc>
                          <a:spcPct val="107000"/>
                        </a:lnSpc>
                        <a:spcAft>
                          <a:spcPts val="0"/>
                        </a:spcAft>
                      </a:pPr>
                      <a:r>
                        <a:rPr lang="tr-TR" sz="1400" b="1" kern="100">
                          <a:latin typeface="Times New Roman"/>
                          <a:ea typeface="Calibri"/>
                          <a:cs typeface="Times New Roman"/>
                        </a:rPr>
                        <a:t>Ünite Adı</a:t>
                      </a:r>
                      <a:endParaRPr lang="tr-TR" sz="1400" kern="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b="1" kern="100">
                          <a:latin typeface="Times New Roman"/>
                          <a:ea typeface="Calibri"/>
                          <a:cs typeface="Times New Roman"/>
                        </a:rPr>
                        <a:t>Kazanım Sayısı</a:t>
                      </a:r>
                      <a:endParaRPr lang="tr-TR" sz="1400" kern="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b="1" kern="100">
                          <a:latin typeface="Times New Roman"/>
                          <a:ea typeface="Calibri"/>
                          <a:cs typeface="Times New Roman"/>
                        </a:rPr>
                        <a:t>Ders Saati</a:t>
                      </a:r>
                      <a:endParaRPr lang="tr-TR" sz="1400" kern="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b="1" kern="100" dirty="0">
                          <a:latin typeface="Times New Roman"/>
                          <a:ea typeface="Calibri"/>
                          <a:cs typeface="Times New Roman"/>
                        </a:rPr>
                        <a:t>Ders Saati Yüzdesi</a:t>
                      </a:r>
                      <a:endParaRPr lang="tr-TR" sz="1400" kern="1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b="1" kern="100">
                          <a:latin typeface="Times New Roman"/>
                          <a:ea typeface="Calibri"/>
                          <a:cs typeface="Times New Roman"/>
                        </a:rPr>
                        <a:t>Öğrenme Alanı Adı</a:t>
                      </a:r>
                      <a:endParaRPr lang="tr-TR" sz="1400" kern="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b="1" kern="100">
                          <a:latin typeface="Times New Roman"/>
                          <a:ea typeface="Calibri"/>
                          <a:cs typeface="Times New Roman"/>
                        </a:rPr>
                        <a:t>Öğrenme Çıktısı Sayısı</a:t>
                      </a:r>
                      <a:endParaRPr lang="tr-TR" sz="1400" kern="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b="1" kern="100">
                          <a:latin typeface="Times New Roman"/>
                          <a:ea typeface="Calibri"/>
                          <a:cs typeface="Times New Roman"/>
                        </a:rPr>
                        <a:t>Ders Saati</a:t>
                      </a:r>
                      <a:endParaRPr lang="tr-TR" sz="1400" kern="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b="1" kern="100">
                          <a:latin typeface="Times New Roman"/>
                          <a:ea typeface="Calibri"/>
                          <a:cs typeface="Times New Roman"/>
                        </a:rPr>
                        <a:t>Yüzde Oranı</a:t>
                      </a:r>
                      <a:endParaRPr lang="tr-TR" sz="1400" kern="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0002"/>
                  </a:ext>
                </a:extLst>
              </a:tr>
              <a:tr h="494438">
                <a:tc>
                  <a:txBody>
                    <a:bodyPr/>
                    <a:lstStyle/>
                    <a:p>
                      <a:pPr>
                        <a:lnSpc>
                          <a:spcPct val="107000"/>
                        </a:lnSpc>
                        <a:spcAft>
                          <a:spcPts val="0"/>
                        </a:spcAft>
                      </a:pPr>
                      <a:r>
                        <a:rPr lang="tr-TR" sz="1400" kern="100">
                          <a:latin typeface="Times New Roman"/>
                          <a:ea typeface="Calibri"/>
                          <a:cs typeface="Times New Roman"/>
                        </a:rPr>
                        <a:t>1. Okulumuzda Hayat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1. Ben ve Okulum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94438">
                <a:tc>
                  <a:txBody>
                    <a:bodyPr/>
                    <a:lstStyle/>
                    <a:p>
                      <a:pPr>
                        <a:lnSpc>
                          <a:spcPct val="107000"/>
                        </a:lnSpc>
                        <a:spcAft>
                          <a:spcPts val="0"/>
                        </a:spcAft>
                      </a:pPr>
                      <a:r>
                        <a:rPr lang="tr-TR" sz="1400" kern="100">
                          <a:latin typeface="Times New Roman"/>
                          <a:ea typeface="Calibri"/>
                          <a:cs typeface="Times New Roman"/>
                        </a:rPr>
                        <a:t>2. Evimizde Hayat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2. Sağlığım ve Güvenliğim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0004"/>
                  </a:ext>
                </a:extLst>
              </a:tr>
              <a:tr h="422658">
                <a:tc>
                  <a:txBody>
                    <a:bodyPr/>
                    <a:lstStyle/>
                    <a:p>
                      <a:pPr>
                        <a:lnSpc>
                          <a:spcPct val="107000"/>
                        </a:lnSpc>
                        <a:spcAft>
                          <a:spcPts val="0"/>
                        </a:spcAft>
                      </a:pPr>
                      <a:r>
                        <a:rPr lang="tr-TR" sz="1400" kern="100">
                          <a:latin typeface="Times New Roman"/>
                          <a:ea typeface="Calibri"/>
                          <a:cs typeface="Times New Roman"/>
                        </a:rPr>
                        <a:t>3. Sağlıklı Hayat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dirty="0">
                          <a:latin typeface="Times New Roman"/>
                          <a:ea typeface="Calibri"/>
                          <a:cs typeface="Times New Roman"/>
                        </a:rPr>
                        <a:t>3. Ailem ve Toplum</a:t>
                      </a:r>
                    </a:p>
                    <a:p>
                      <a:pPr>
                        <a:lnSpc>
                          <a:spcPct val="107000"/>
                        </a:lnSpc>
                        <a:spcAft>
                          <a:spcPts val="0"/>
                        </a:spcAft>
                      </a:pPr>
                      <a:endParaRPr lang="tr-TR" sz="1400" kern="1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94438">
                <a:tc>
                  <a:txBody>
                    <a:bodyPr/>
                    <a:lstStyle/>
                    <a:p>
                      <a:pPr>
                        <a:lnSpc>
                          <a:spcPct val="107000"/>
                        </a:lnSpc>
                        <a:spcAft>
                          <a:spcPts val="0"/>
                        </a:spcAft>
                      </a:pPr>
                      <a:r>
                        <a:rPr lang="tr-TR" sz="1400" kern="100">
                          <a:latin typeface="Times New Roman"/>
                          <a:ea typeface="Calibri"/>
                          <a:cs typeface="Times New Roman"/>
                        </a:rPr>
                        <a:t>4. Güvenli Hayat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4. Yaşadığım Yer ve Ülkem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0006"/>
                  </a:ext>
                </a:extLst>
              </a:tr>
              <a:tr h="494438">
                <a:tc>
                  <a:txBody>
                    <a:bodyPr/>
                    <a:lstStyle/>
                    <a:p>
                      <a:pPr>
                        <a:lnSpc>
                          <a:spcPct val="107000"/>
                        </a:lnSpc>
                        <a:spcAft>
                          <a:spcPts val="0"/>
                        </a:spcAft>
                      </a:pPr>
                      <a:r>
                        <a:rPr lang="tr-TR" sz="1400" kern="100">
                          <a:latin typeface="Times New Roman"/>
                          <a:ea typeface="Calibri"/>
                          <a:cs typeface="Times New Roman"/>
                        </a:rPr>
                        <a:t>5. Ülkemizde Hayat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5. Doğa ve Çevre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94438">
                <a:tc>
                  <a:txBody>
                    <a:bodyPr/>
                    <a:lstStyle/>
                    <a:p>
                      <a:pPr>
                        <a:lnSpc>
                          <a:spcPct val="107000"/>
                        </a:lnSpc>
                        <a:spcAft>
                          <a:spcPts val="0"/>
                        </a:spcAft>
                      </a:pPr>
                      <a:r>
                        <a:rPr lang="tr-TR" sz="1400" kern="100">
                          <a:latin typeface="Times New Roman"/>
                          <a:ea typeface="Calibri"/>
                          <a:cs typeface="Times New Roman"/>
                        </a:rPr>
                        <a:t>6. Doğada Hayat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6. Bilim, Teknoloji ve Sanat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0008"/>
                  </a:ext>
                </a:extLst>
              </a:tr>
              <a:tr h="494438">
                <a:tc>
                  <a:txBody>
                    <a:bodyPr/>
                    <a:lstStyle/>
                    <a:p>
                      <a:pPr>
                        <a:lnSpc>
                          <a:spcPct val="107000"/>
                        </a:lnSpc>
                        <a:spcAft>
                          <a:spcPts val="0"/>
                        </a:spcAft>
                      </a:pPr>
                      <a:endParaRPr lang="tr-TR" sz="1400" kern="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tr-TR" sz="1400" kern="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tr-TR" sz="1400" kern="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tr-TR" sz="1400" kern="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Okul Temelli Planlama*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47219">
                <a:tc>
                  <a:txBody>
                    <a:bodyPr/>
                    <a:lstStyle/>
                    <a:p>
                      <a:pPr>
                        <a:lnSpc>
                          <a:spcPct val="107000"/>
                        </a:lnSpc>
                        <a:spcAft>
                          <a:spcPts val="0"/>
                        </a:spcAft>
                      </a:pPr>
                      <a:r>
                        <a:rPr lang="tr-TR" sz="1400" kern="100">
                          <a:latin typeface="Times New Roman"/>
                          <a:ea typeface="Calibri"/>
                          <a:cs typeface="Times New Roman"/>
                        </a:rPr>
                        <a:t>Toplam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6B0"/>
                    </a:solidFill>
                  </a:tcPr>
                </a:tc>
                <a:tc>
                  <a:txBody>
                    <a:bodyPr/>
                    <a:lstStyle/>
                    <a:p>
                      <a:pPr>
                        <a:lnSpc>
                          <a:spcPct val="107000"/>
                        </a:lnSpc>
                        <a:spcAft>
                          <a:spcPts val="0"/>
                        </a:spcAft>
                      </a:pPr>
                      <a:r>
                        <a:rPr lang="tr-TR" sz="1400" kern="100">
                          <a:latin typeface="Times New Roman"/>
                          <a:ea typeface="Calibri"/>
                          <a:cs typeface="Times New Roman"/>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6B0"/>
                    </a:solidFill>
                  </a:tcPr>
                </a:tc>
                <a:tc>
                  <a:txBody>
                    <a:bodyPr/>
                    <a:lstStyle/>
                    <a:p>
                      <a:pPr>
                        <a:lnSpc>
                          <a:spcPct val="107000"/>
                        </a:lnSpc>
                        <a:spcAft>
                          <a:spcPts val="0"/>
                        </a:spcAft>
                      </a:pPr>
                      <a:r>
                        <a:rPr lang="tr-TR" sz="1400" kern="100">
                          <a:latin typeface="Times New Roman"/>
                          <a:ea typeface="Calibri"/>
                          <a:cs typeface="Times New Roman"/>
                        </a:rPr>
                        <a:t>144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6B0"/>
                    </a:solidFill>
                  </a:tcPr>
                </a:tc>
                <a:tc>
                  <a:txBody>
                    <a:bodyPr/>
                    <a:lstStyle/>
                    <a:p>
                      <a:pPr>
                        <a:lnSpc>
                          <a:spcPct val="107000"/>
                        </a:lnSpc>
                        <a:spcAft>
                          <a:spcPts val="0"/>
                        </a:spcAft>
                      </a:pPr>
                      <a:r>
                        <a:rPr lang="tr-TR" sz="1400" kern="100">
                          <a:latin typeface="Times New Roman"/>
                          <a:ea typeface="Calibri"/>
                          <a:cs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6B0"/>
                    </a:solidFill>
                  </a:tcPr>
                </a:tc>
                <a:tc>
                  <a:txBody>
                    <a:bodyPr/>
                    <a:lstStyle/>
                    <a:p>
                      <a:pPr>
                        <a:lnSpc>
                          <a:spcPct val="107000"/>
                        </a:lnSpc>
                        <a:spcAft>
                          <a:spcPts val="0"/>
                        </a:spcAft>
                      </a:pPr>
                      <a:r>
                        <a:rPr lang="tr-TR" sz="1400" kern="100">
                          <a:latin typeface="Times New Roman"/>
                          <a:ea typeface="Calibri"/>
                          <a:cs typeface="Times New Roman"/>
                        </a:rPr>
                        <a:t>Toplam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6B0"/>
                    </a:solidFill>
                  </a:tcPr>
                </a:tc>
                <a:tc>
                  <a:txBody>
                    <a:bodyPr/>
                    <a:lstStyle/>
                    <a:p>
                      <a:pPr>
                        <a:lnSpc>
                          <a:spcPct val="107000"/>
                        </a:lnSpc>
                        <a:spcAft>
                          <a:spcPts val="0"/>
                        </a:spcAft>
                      </a:pPr>
                      <a:r>
                        <a:rPr lang="tr-TR" sz="1400" kern="100">
                          <a:latin typeface="Times New Roman"/>
                          <a:ea typeface="Calibri"/>
                          <a:cs typeface="Times New Roman"/>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6B0"/>
                    </a:solidFill>
                  </a:tcPr>
                </a:tc>
                <a:tc>
                  <a:txBody>
                    <a:bodyPr/>
                    <a:lstStyle/>
                    <a:p>
                      <a:pPr>
                        <a:lnSpc>
                          <a:spcPct val="107000"/>
                        </a:lnSpc>
                        <a:spcAft>
                          <a:spcPts val="0"/>
                        </a:spcAft>
                      </a:pPr>
                      <a:r>
                        <a:rPr lang="tr-TR" sz="1400" kern="100">
                          <a:latin typeface="Times New Roman"/>
                          <a:ea typeface="Calibri"/>
                          <a:cs typeface="Times New Roman"/>
                        </a:rPr>
                        <a:t>144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6B0"/>
                    </a:solidFill>
                  </a:tcPr>
                </a:tc>
                <a:tc>
                  <a:txBody>
                    <a:bodyPr/>
                    <a:lstStyle/>
                    <a:p>
                      <a:pPr>
                        <a:lnSpc>
                          <a:spcPct val="107000"/>
                        </a:lnSpc>
                        <a:spcAft>
                          <a:spcPts val="0"/>
                        </a:spcAft>
                      </a:pPr>
                      <a:r>
                        <a:rPr lang="tr-TR" sz="1400" kern="100" dirty="0">
                          <a:latin typeface="Times New Roman"/>
                          <a:ea typeface="Calibri"/>
                          <a:cs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6B0"/>
                    </a:solidFill>
                  </a:tcPr>
                </a:tc>
                <a:extLst>
                  <a:ext uri="{0D108BD9-81ED-4DB2-BD59-A6C34878D82A}">
                    <a16:rowId xmlns:a16="http://schemas.microsoft.com/office/drawing/2014/main" val="10010"/>
                  </a:ext>
                </a:extLst>
              </a:tr>
            </a:tbl>
          </a:graphicData>
        </a:graphic>
      </p:graphicFrame>
      <p:sp>
        <p:nvSpPr>
          <p:cNvPr id="2" name="Başlık 1">
            <a:extLst>
              <a:ext uri="{FF2B5EF4-FFF2-40B4-BE49-F238E27FC236}">
                <a16:creationId xmlns:a16="http://schemas.microsoft.com/office/drawing/2014/main" id="{F8227CA6-2F03-F246-C6AA-17E0C0A3402E}"/>
              </a:ext>
            </a:extLst>
          </p:cNvPr>
          <p:cNvSpPr>
            <a:spLocks noGrp="1"/>
          </p:cNvSpPr>
          <p:nvPr>
            <p:ph type="title"/>
          </p:nvPr>
        </p:nvSpPr>
        <p:spPr>
          <a:xfrm>
            <a:off x="838200" y="103868"/>
            <a:ext cx="10515600" cy="1325563"/>
          </a:xfrm>
        </p:spPr>
        <p:txBody>
          <a:bodyPr>
            <a:noAutofit/>
          </a:bodyPr>
          <a:lstStyle/>
          <a:p>
            <a:pPr algn="ctr"/>
            <a:r>
              <a:rPr lang="tr-TR" sz="3200" dirty="0"/>
              <a:t>HAYAT BİLGİSİ DERSİ ÖĞRETİM PROGRAMI </a:t>
            </a:r>
            <a:br>
              <a:rPr lang="tr-TR" sz="3200" dirty="0"/>
            </a:br>
            <a:r>
              <a:rPr lang="tr-TR" sz="2800" dirty="0"/>
              <a:t>ÖĞRENME ALANLARI, ÖĞRENME ÇIKTI SAYISI VE SÜRE TABLOSU</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extLst>
              <p:ext uri="{D42A27DB-BD31-4B8C-83A1-F6EECF244321}">
                <p14:modId xmlns:p14="http://schemas.microsoft.com/office/powerpoint/2010/main" val="2003485158"/>
              </p:ext>
            </p:extLst>
          </p:nvPr>
        </p:nvGraphicFramePr>
        <p:xfrm>
          <a:off x="1690914" y="1441203"/>
          <a:ext cx="8810172" cy="4714910"/>
        </p:xfrm>
        <a:graphic>
          <a:graphicData uri="http://schemas.openxmlformats.org/drawingml/2006/table">
            <a:tbl>
              <a:tblPr/>
              <a:tblGrid>
                <a:gridCol w="1837349">
                  <a:extLst>
                    <a:ext uri="{9D8B030D-6E8A-4147-A177-3AD203B41FA5}">
                      <a16:colId xmlns:a16="http://schemas.microsoft.com/office/drawing/2014/main" val="20000"/>
                    </a:ext>
                  </a:extLst>
                </a:gridCol>
                <a:gridCol w="820499">
                  <a:extLst>
                    <a:ext uri="{9D8B030D-6E8A-4147-A177-3AD203B41FA5}">
                      <a16:colId xmlns:a16="http://schemas.microsoft.com/office/drawing/2014/main" val="20001"/>
                    </a:ext>
                  </a:extLst>
                </a:gridCol>
                <a:gridCol w="806272">
                  <a:extLst>
                    <a:ext uri="{9D8B030D-6E8A-4147-A177-3AD203B41FA5}">
                      <a16:colId xmlns:a16="http://schemas.microsoft.com/office/drawing/2014/main" val="20002"/>
                    </a:ext>
                  </a:extLst>
                </a:gridCol>
                <a:gridCol w="920097">
                  <a:extLst>
                    <a:ext uri="{9D8B030D-6E8A-4147-A177-3AD203B41FA5}">
                      <a16:colId xmlns:a16="http://schemas.microsoft.com/office/drawing/2014/main" val="20003"/>
                    </a:ext>
                  </a:extLst>
                </a:gridCol>
                <a:gridCol w="2126659">
                  <a:extLst>
                    <a:ext uri="{9D8B030D-6E8A-4147-A177-3AD203B41FA5}">
                      <a16:colId xmlns:a16="http://schemas.microsoft.com/office/drawing/2014/main" val="20004"/>
                    </a:ext>
                  </a:extLst>
                </a:gridCol>
                <a:gridCol w="852751">
                  <a:extLst>
                    <a:ext uri="{9D8B030D-6E8A-4147-A177-3AD203B41FA5}">
                      <a16:colId xmlns:a16="http://schemas.microsoft.com/office/drawing/2014/main" val="20005"/>
                    </a:ext>
                  </a:extLst>
                </a:gridCol>
                <a:gridCol w="724696">
                  <a:extLst>
                    <a:ext uri="{9D8B030D-6E8A-4147-A177-3AD203B41FA5}">
                      <a16:colId xmlns:a16="http://schemas.microsoft.com/office/drawing/2014/main" val="20006"/>
                    </a:ext>
                  </a:extLst>
                </a:gridCol>
                <a:gridCol w="721849">
                  <a:extLst>
                    <a:ext uri="{9D8B030D-6E8A-4147-A177-3AD203B41FA5}">
                      <a16:colId xmlns:a16="http://schemas.microsoft.com/office/drawing/2014/main" val="20007"/>
                    </a:ext>
                  </a:extLst>
                </a:gridCol>
              </a:tblGrid>
              <a:tr h="227349">
                <a:tc gridSpan="8">
                  <a:txBody>
                    <a:bodyPr/>
                    <a:lstStyle/>
                    <a:p>
                      <a:pPr marL="342900" lvl="0" indent="-342900" algn="ctr">
                        <a:lnSpc>
                          <a:spcPct val="107000"/>
                        </a:lnSpc>
                        <a:spcAft>
                          <a:spcPts val="0"/>
                        </a:spcAft>
                        <a:buFont typeface="+mj-lt"/>
                        <a:buNone/>
                      </a:pPr>
                      <a:r>
                        <a:rPr lang="tr-TR" sz="1400" b="1" kern="100" dirty="0">
                          <a:latin typeface="Times New Roman"/>
                          <a:ea typeface="Calibri"/>
                          <a:cs typeface="Times New Roman"/>
                        </a:rPr>
                        <a:t>3.</a:t>
                      </a:r>
                      <a:r>
                        <a:rPr lang="tr-TR" sz="1400" b="1" kern="100" baseline="0" dirty="0">
                          <a:latin typeface="Times New Roman"/>
                          <a:ea typeface="Calibri"/>
                          <a:cs typeface="Times New Roman"/>
                        </a:rPr>
                        <a:t> </a:t>
                      </a:r>
                      <a:r>
                        <a:rPr lang="tr-TR" sz="1400" b="1" kern="100" dirty="0">
                          <a:latin typeface="Times New Roman"/>
                          <a:ea typeface="Calibri"/>
                          <a:cs typeface="Times New Roman"/>
                        </a:rPr>
                        <a:t> SINIF</a:t>
                      </a:r>
                      <a:endParaRPr lang="tr-TR" sz="1400" kern="1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227349">
                <a:tc gridSpan="4">
                  <a:txBody>
                    <a:bodyPr/>
                    <a:lstStyle/>
                    <a:p>
                      <a:pPr algn="ctr">
                        <a:lnSpc>
                          <a:spcPct val="107000"/>
                        </a:lnSpc>
                        <a:spcAft>
                          <a:spcPts val="0"/>
                        </a:spcAft>
                      </a:pPr>
                      <a:r>
                        <a:rPr lang="tr-TR" sz="1400" kern="100">
                          <a:latin typeface="Times New Roman"/>
                          <a:ea typeface="Calibri"/>
                          <a:cs typeface="Times New Roman"/>
                        </a:rPr>
                        <a:t>Eski Program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a:lnSpc>
                          <a:spcPct val="107000"/>
                        </a:lnSpc>
                        <a:spcAft>
                          <a:spcPts val="0"/>
                        </a:spcAft>
                      </a:pPr>
                      <a:r>
                        <a:rPr lang="tr-TR" sz="1400" kern="100">
                          <a:latin typeface="Times New Roman"/>
                          <a:ea typeface="Calibri"/>
                          <a:cs typeface="Times New Roman"/>
                        </a:rPr>
                        <a:t>Yeni Program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1"/>
                  </a:ext>
                </a:extLst>
              </a:tr>
              <a:tr h="915974">
                <a:tc>
                  <a:txBody>
                    <a:bodyPr/>
                    <a:lstStyle/>
                    <a:p>
                      <a:pPr>
                        <a:lnSpc>
                          <a:spcPct val="107000"/>
                        </a:lnSpc>
                        <a:spcAft>
                          <a:spcPts val="0"/>
                        </a:spcAft>
                      </a:pPr>
                      <a:r>
                        <a:rPr lang="tr-TR" sz="1400" b="1" kern="100">
                          <a:latin typeface="Times New Roman"/>
                          <a:ea typeface="Calibri"/>
                          <a:cs typeface="Times New Roman"/>
                        </a:rPr>
                        <a:t>Ünite Adı</a:t>
                      </a:r>
                      <a:endParaRPr lang="tr-TR" sz="1400" kern="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b="1" kern="100">
                          <a:latin typeface="Times New Roman"/>
                          <a:ea typeface="Calibri"/>
                          <a:cs typeface="Times New Roman"/>
                        </a:rPr>
                        <a:t>Kazanım Sayısı</a:t>
                      </a:r>
                      <a:endParaRPr lang="tr-TR" sz="1400" kern="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b="1" kern="100">
                          <a:latin typeface="Times New Roman"/>
                          <a:ea typeface="Calibri"/>
                          <a:cs typeface="Times New Roman"/>
                        </a:rPr>
                        <a:t>Ders Saati</a:t>
                      </a:r>
                      <a:endParaRPr lang="tr-TR" sz="1400" kern="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b="1" kern="100">
                          <a:latin typeface="Times New Roman"/>
                          <a:ea typeface="Calibri"/>
                          <a:cs typeface="Times New Roman"/>
                        </a:rPr>
                        <a:t>Ders Saati Yüzdesi</a:t>
                      </a:r>
                      <a:endParaRPr lang="tr-TR" sz="1400" kern="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b="1" kern="100">
                          <a:latin typeface="Times New Roman"/>
                          <a:ea typeface="Calibri"/>
                          <a:cs typeface="Times New Roman"/>
                        </a:rPr>
                        <a:t>Öğrenme Alanı Adı</a:t>
                      </a:r>
                      <a:endParaRPr lang="tr-TR" sz="1400" kern="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b="1" kern="100">
                          <a:latin typeface="Times New Roman"/>
                          <a:ea typeface="Calibri"/>
                          <a:cs typeface="Times New Roman"/>
                        </a:rPr>
                        <a:t>Öğrenme Çıktısı Sayısı</a:t>
                      </a:r>
                      <a:endParaRPr lang="tr-TR" sz="1400" kern="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b="1" kern="100">
                          <a:latin typeface="Times New Roman"/>
                          <a:ea typeface="Calibri"/>
                          <a:cs typeface="Times New Roman"/>
                        </a:rPr>
                        <a:t>Ders Saati</a:t>
                      </a:r>
                      <a:endParaRPr lang="tr-TR" sz="1400" kern="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b="1" kern="100">
                          <a:latin typeface="Times New Roman"/>
                          <a:ea typeface="Calibri"/>
                          <a:cs typeface="Times New Roman"/>
                        </a:rPr>
                        <a:t>Yüzde Oranı</a:t>
                      </a:r>
                      <a:endParaRPr lang="tr-TR" sz="1400" kern="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0002"/>
                  </a:ext>
                </a:extLst>
              </a:tr>
              <a:tr h="454700">
                <a:tc>
                  <a:txBody>
                    <a:bodyPr/>
                    <a:lstStyle/>
                    <a:p>
                      <a:pPr>
                        <a:lnSpc>
                          <a:spcPct val="107000"/>
                        </a:lnSpc>
                        <a:spcAft>
                          <a:spcPts val="0"/>
                        </a:spcAft>
                      </a:pPr>
                      <a:r>
                        <a:rPr lang="tr-TR" sz="1400" kern="100">
                          <a:latin typeface="Times New Roman"/>
                          <a:ea typeface="Calibri"/>
                          <a:cs typeface="Times New Roman"/>
                        </a:rPr>
                        <a:t>1. Okulumuzda Hayat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1. Ben ve Okulum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54700">
                <a:tc>
                  <a:txBody>
                    <a:bodyPr/>
                    <a:lstStyle/>
                    <a:p>
                      <a:pPr>
                        <a:lnSpc>
                          <a:spcPct val="107000"/>
                        </a:lnSpc>
                        <a:spcAft>
                          <a:spcPts val="0"/>
                        </a:spcAft>
                      </a:pPr>
                      <a:r>
                        <a:rPr lang="tr-TR" sz="1400" kern="100">
                          <a:latin typeface="Times New Roman"/>
                          <a:ea typeface="Calibri"/>
                          <a:cs typeface="Times New Roman"/>
                        </a:rPr>
                        <a:t>2. Evimizde Hayat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dirty="0">
                          <a:latin typeface="Times New Roman"/>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2. Sağlığım ve Güvenliğim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0004"/>
                  </a:ext>
                </a:extLst>
              </a:tr>
              <a:tr h="388689">
                <a:tc>
                  <a:txBody>
                    <a:bodyPr/>
                    <a:lstStyle/>
                    <a:p>
                      <a:pPr>
                        <a:lnSpc>
                          <a:spcPct val="107000"/>
                        </a:lnSpc>
                        <a:spcAft>
                          <a:spcPts val="0"/>
                        </a:spcAft>
                      </a:pPr>
                      <a:r>
                        <a:rPr lang="tr-TR" sz="1400" kern="100">
                          <a:latin typeface="Times New Roman"/>
                          <a:ea typeface="Calibri"/>
                          <a:cs typeface="Times New Roman"/>
                        </a:rPr>
                        <a:t>3. Sağlıklı Hayat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3. Ailem ve Toplum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54700">
                <a:tc>
                  <a:txBody>
                    <a:bodyPr/>
                    <a:lstStyle/>
                    <a:p>
                      <a:pPr>
                        <a:lnSpc>
                          <a:spcPct val="107000"/>
                        </a:lnSpc>
                        <a:spcAft>
                          <a:spcPts val="0"/>
                        </a:spcAft>
                      </a:pPr>
                      <a:r>
                        <a:rPr lang="tr-TR" sz="1400" kern="100">
                          <a:latin typeface="Times New Roman"/>
                          <a:ea typeface="Calibri"/>
                          <a:cs typeface="Times New Roman"/>
                        </a:rPr>
                        <a:t>4. Güvenli Hayat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dirty="0">
                          <a:latin typeface="Times New Roman"/>
                          <a:ea typeface="Calibri"/>
                          <a:cs typeface="Times New Roman"/>
                        </a:rPr>
                        <a:t>4. Yaşadığım Yer ve Ülkem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0006"/>
                  </a:ext>
                </a:extLst>
              </a:tr>
              <a:tr h="454700">
                <a:tc>
                  <a:txBody>
                    <a:bodyPr/>
                    <a:lstStyle/>
                    <a:p>
                      <a:pPr>
                        <a:lnSpc>
                          <a:spcPct val="107000"/>
                        </a:lnSpc>
                        <a:spcAft>
                          <a:spcPts val="0"/>
                        </a:spcAft>
                      </a:pPr>
                      <a:r>
                        <a:rPr lang="tr-TR" sz="1400" kern="100">
                          <a:latin typeface="Times New Roman"/>
                          <a:ea typeface="Calibri"/>
                          <a:cs typeface="Times New Roman"/>
                        </a:rPr>
                        <a:t>5. Ülkemizde Hayat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5. Doğa ve Çevre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54700">
                <a:tc>
                  <a:txBody>
                    <a:bodyPr/>
                    <a:lstStyle/>
                    <a:p>
                      <a:pPr>
                        <a:lnSpc>
                          <a:spcPct val="107000"/>
                        </a:lnSpc>
                        <a:spcAft>
                          <a:spcPts val="0"/>
                        </a:spcAft>
                      </a:pPr>
                      <a:r>
                        <a:rPr lang="tr-TR" sz="1400" kern="100">
                          <a:latin typeface="Times New Roman"/>
                          <a:ea typeface="Calibri"/>
                          <a:cs typeface="Times New Roman"/>
                        </a:rPr>
                        <a:t>6. Doğada Hayat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6. Bilim, Teknoloji ve Sanat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tr-TR" sz="1400" kern="100">
                          <a:latin typeface="Times New Roman"/>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0008"/>
                  </a:ext>
                </a:extLst>
              </a:tr>
              <a:tr h="454700">
                <a:tc>
                  <a:txBody>
                    <a:bodyPr/>
                    <a:lstStyle/>
                    <a:p>
                      <a:pPr>
                        <a:lnSpc>
                          <a:spcPct val="107000"/>
                        </a:lnSpc>
                        <a:spcAft>
                          <a:spcPts val="0"/>
                        </a:spcAft>
                      </a:pPr>
                      <a:endParaRPr lang="tr-TR" sz="1400" kern="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tr-TR" sz="1400" kern="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tr-TR" sz="1400" kern="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tr-TR" sz="1400" kern="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Okul Temelli Planlama*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kern="100">
                          <a:latin typeface="Times New Roman"/>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27349">
                <a:tc>
                  <a:txBody>
                    <a:bodyPr/>
                    <a:lstStyle/>
                    <a:p>
                      <a:pPr>
                        <a:lnSpc>
                          <a:spcPct val="107000"/>
                        </a:lnSpc>
                        <a:spcAft>
                          <a:spcPts val="0"/>
                        </a:spcAft>
                      </a:pPr>
                      <a:r>
                        <a:rPr lang="tr-TR" sz="1400" kern="100">
                          <a:latin typeface="Times New Roman"/>
                          <a:ea typeface="Calibri"/>
                          <a:cs typeface="Times New Roman"/>
                        </a:rPr>
                        <a:t>Toplam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6B0"/>
                    </a:solidFill>
                  </a:tcPr>
                </a:tc>
                <a:tc>
                  <a:txBody>
                    <a:bodyPr/>
                    <a:lstStyle/>
                    <a:p>
                      <a:pPr>
                        <a:lnSpc>
                          <a:spcPct val="107000"/>
                        </a:lnSpc>
                        <a:spcAft>
                          <a:spcPts val="0"/>
                        </a:spcAft>
                      </a:pPr>
                      <a:r>
                        <a:rPr lang="tr-TR" sz="1400" kern="100">
                          <a:latin typeface="Times New Roman"/>
                          <a:ea typeface="Calibri"/>
                          <a:cs typeface="Times New Roman"/>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6B0"/>
                    </a:solidFill>
                  </a:tcPr>
                </a:tc>
                <a:tc>
                  <a:txBody>
                    <a:bodyPr/>
                    <a:lstStyle/>
                    <a:p>
                      <a:pPr>
                        <a:lnSpc>
                          <a:spcPct val="107000"/>
                        </a:lnSpc>
                        <a:spcAft>
                          <a:spcPts val="0"/>
                        </a:spcAft>
                      </a:pPr>
                      <a:r>
                        <a:rPr lang="tr-TR" sz="1400" kern="100">
                          <a:latin typeface="Times New Roman"/>
                          <a:ea typeface="Calibri"/>
                          <a:cs typeface="Times New Roman"/>
                        </a:rPr>
                        <a:t>108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6B0"/>
                    </a:solidFill>
                  </a:tcPr>
                </a:tc>
                <a:tc>
                  <a:txBody>
                    <a:bodyPr/>
                    <a:lstStyle/>
                    <a:p>
                      <a:pPr>
                        <a:lnSpc>
                          <a:spcPct val="107000"/>
                        </a:lnSpc>
                        <a:spcAft>
                          <a:spcPts val="0"/>
                        </a:spcAft>
                      </a:pPr>
                      <a:r>
                        <a:rPr lang="tr-TR" sz="1400" kern="100">
                          <a:latin typeface="Times New Roman"/>
                          <a:ea typeface="Calibri"/>
                          <a:cs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6B0"/>
                    </a:solidFill>
                  </a:tcPr>
                </a:tc>
                <a:tc>
                  <a:txBody>
                    <a:bodyPr/>
                    <a:lstStyle/>
                    <a:p>
                      <a:pPr>
                        <a:lnSpc>
                          <a:spcPct val="107000"/>
                        </a:lnSpc>
                        <a:spcAft>
                          <a:spcPts val="0"/>
                        </a:spcAft>
                      </a:pPr>
                      <a:r>
                        <a:rPr lang="tr-TR" sz="1400" kern="100">
                          <a:latin typeface="Times New Roman"/>
                          <a:ea typeface="Calibri"/>
                          <a:cs typeface="Times New Roman"/>
                        </a:rPr>
                        <a:t>Toplam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6B0"/>
                    </a:solidFill>
                  </a:tcPr>
                </a:tc>
                <a:tc>
                  <a:txBody>
                    <a:bodyPr/>
                    <a:lstStyle/>
                    <a:p>
                      <a:pPr>
                        <a:lnSpc>
                          <a:spcPct val="107000"/>
                        </a:lnSpc>
                        <a:spcAft>
                          <a:spcPts val="0"/>
                        </a:spcAft>
                      </a:pPr>
                      <a:r>
                        <a:rPr lang="tr-TR" sz="1400" kern="100">
                          <a:latin typeface="Times New Roman"/>
                          <a:ea typeface="Calibri"/>
                          <a:cs typeface="Times New Roman"/>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6B0"/>
                    </a:solidFill>
                  </a:tcPr>
                </a:tc>
                <a:tc>
                  <a:txBody>
                    <a:bodyPr/>
                    <a:lstStyle/>
                    <a:p>
                      <a:pPr>
                        <a:lnSpc>
                          <a:spcPct val="107000"/>
                        </a:lnSpc>
                        <a:spcAft>
                          <a:spcPts val="0"/>
                        </a:spcAft>
                      </a:pPr>
                      <a:r>
                        <a:rPr lang="tr-TR" sz="1400" kern="100">
                          <a:latin typeface="Times New Roman"/>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6B0"/>
                    </a:solidFill>
                  </a:tcPr>
                </a:tc>
                <a:tc>
                  <a:txBody>
                    <a:bodyPr/>
                    <a:lstStyle/>
                    <a:p>
                      <a:pPr>
                        <a:lnSpc>
                          <a:spcPct val="107000"/>
                        </a:lnSpc>
                        <a:spcAft>
                          <a:spcPts val="0"/>
                        </a:spcAft>
                      </a:pPr>
                      <a:r>
                        <a:rPr lang="tr-TR" sz="1400" kern="100" dirty="0">
                          <a:latin typeface="Times New Roman"/>
                          <a:ea typeface="Calibri"/>
                          <a:cs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6B0"/>
                    </a:solidFill>
                  </a:tcPr>
                </a:tc>
                <a:extLst>
                  <a:ext uri="{0D108BD9-81ED-4DB2-BD59-A6C34878D82A}">
                    <a16:rowId xmlns:a16="http://schemas.microsoft.com/office/drawing/2014/main" val="10010"/>
                  </a:ext>
                </a:extLst>
              </a:tr>
            </a:tbl>
          </a:graphicData>
        </a:graphic>
      </p:graphicFrame>
      <p:sp>
        <p:nvSpPr>
          <p:cNvPr id="2" name="Başlık 1">
            <a:extLst>
              <a:ext uri="{FF2B5EF4-FFF2-40B4-BE49-F238E27FC236}">
                <a16:creationId xmlns:a16="http://schemas.microsoft.com/office/drawing/2014/main" id="{5137E624-DB32-1C91-7B5D-0C093C84344C}"/>
              </a:ext>
            </a:extLst>
          </p:cNvPr>
          <p:cNvSpPr>
            <a:spLocks noGrp="1"/>
          </p:cNvSpPr>
          <p:nvPr>
            <p:ph type="title"/>
          </p:nvPr>
        </p:nvSpPr>
        <p:spPr>
          <a:xfrm>
            <a:off x="838200" y="-42709"/>
            <a:ext cx="10515600" cy="1325563"/>
          </a:xfrm>
        </p:spPr>
        <p:txBody>
          <a:bodyPr>
            <a:noAutofit/>
          </a:bodyPr>
          <a:lstStyle/>
          <a:p>
            <a:pPr algn="ctr"/>
            <a:r>
              <a:rPr lang="tr-TR" sz="3200" dirty="0"/>
              <a:t>HAYAT BİLGİSİ DERSİ ÖĞRETİM PROGRAMI </a:t>
            </a:r>
            <a:br>
              <a:rPr lang="tr-TR" sz="3200" dirty="0"/>
            </a:br>
            <a:r>
              <a:rPr lang="tr-TR" sz="2800" dirty="0"/>
              <a:t>ÖĞRENME ALANLARI, ÖĞRENME ÇIKTI SAYISI VE SÜRE TABLOSU</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CFDD03-7B21-3B80-3C7A-1C35AAC9366B}"/>
              </a:ext>
            </a:extLst>
          </p:cNvPr>
          <p:cNvSpPr>
            <a:spLocks noGrp="1"/>
          </p:cNvSpPr>
          <p:nvPr>
            <p:ph type="title"/>
          </p:nvPr>
        </p:nvSpPr>
        <p:spPr/>
        <p:txBody>
          <a:bodyPr>
            <a:normAutofit/>
          </a:bodyPr>
          <a:lstStyle/>
          <a:p>
            <a:pPr algn="ctr"/>
            <a:r>
              <a:rPr lang="tr-TR" sz="4000" dirty="0"/>
              <a:t>SOSYAL BİLGİLER DERSİ ÖĞRETİM PROGRAMI </a:t>
            </a:r>
            <a:r>
              <a:rPr lang="es-ES" sz="4000" dirty="0"/>
              <a:t>(4. SINIF)</a:t>
            </a:r>
            <a:endParaRPr lang="tr-TR" sz="4000" dirty="0"/>
          </a:p>
        </p:txBody>
      </p:sp>
      <p:graphicFrame>
        <p:nvGraphicFramePr>
          <p:cNvPr id="11" name="İçerik Yer Tutucusu 10">
            <a:extLst>
              <a:ext uri="{FF2B5EF4-FFF2-40B4-BE49-F238E27FC236}">
                <a16:creationId xmlns:a16="http://schemas.microsoft.com/office/drawing/2014/main" id="{DEAB9CD7-957A-C644-30EA-4F72F6FA93DF}"/>
              </a:ext>
            </a:extLst>
          </p:cNvPr>
          <p:cNvGraphicFramePr>
            <a:graphicFrameLocks noGrp="1"/>
          </p:cNvGraphicFramePr>
          <p:nvPr>
            <p:ph idx="1"/>
            <p:extLst>
              <p:ext uri="{D42A27DB-BD31-4B8C-83A1-F6EECF244321}">
                <p14:modId xmlns:p14="http://schemas.microsoft.com/office/powerpoint/2010/main" val="3467468316"/>
              </p:ext>
            </p:extLst>
          </p:nvPr>
        </p:nvGraphicFramePr>
        <p:xfrm>
          <a:off x="677863" y="2160588"/>
          <a:ext cx="8596312" cy="3881437"/>
        </p:xfrm>
        <a:graphic>
          <a:graphicData uri="http://schemas.openxmlformats.org/drawingml/2006/table">
            <a:tbl>
              <a:tblPr firstRow="1" bandRow="1">
                <a:tableStyleId>{5C22544A-7EE6-4342-B048-85BDC9FD1C3A}</a:tableStyleId>
              </a:tblPr>
              <a:tblGrid>
                <a:gridCol w="1082697">
                  <a:extLst>
                    <a:ext uri="{9D8B030D-6E8A-4147-A177-3AD203B41FA5}">
                      <a16:colId xmlns:a16="http://schemas.microsoft.com/office/drawing/2014/main" val="1063000064"/>
                    </a:ext>
                  </a:extLst>
                </a:gridCol>
                <a:gridCol w="1578067">
                  <a:extLst>
                    <a:ext uri="{9D8B030D-6E8A-4147-A177-3AD203B41FA5}">
                      <a16:colId xmlns:a16="http://schemas.microsoft.com/office/drawing/2014/main" val="4003959328"/>
                    </a:ext>
                  </a:extLst>
                </a:gridCol>
                <a:gridCol w="1637392">
                  <a:extLst>
                    <a:ext uri="{9D8B030D-6E8A-4147-A177-3AD203B41FA5}">
                      <a16:colId xmlns:a16="http://schemas.microsoft.com/office/drawing/2014/main" val="1507157189"/>
                    </a:ext>
                  </a:extLst>
                </a:gridCol>
                <a:gridCol w="1432719">
                  <a:extLst>
                    <a:ext uri="{9D8B030D-6E8A-4147-A177-3AD203B41FA5}">
                      <a16:colId xmlns:a16="http://schemas.microsoft.com/office/drawing/2014/main" val="2662281112"/>
                    </a:ext>
                  </a:extLst>
                </a:gridCol>
                <a:gridCol w="1432719">
                  <a:extLst>
                    <a:ext uri="{9D8B030D-6E8A-4147-A177-3AD203B41FA5}">
                      <a16:colId xmlns:a16="http://schemas.microsoft.com/office/drawing/2014/main" val="1127082061"/>
                    </a:ext>
                  </a:extLst>
                </a:gridCol>
                <a:gridCol w="1432719">
                  <a:extLst>
                    <a:ext uri="{9D8B030D-6E8A-4147-A177-3AD203B41FA5}">
                      <a16:colId xmlns:a16="http://schemas.microsoft.com/office/drawing/2014/main" val="112405794"/>
                    </a:ext>
                  </a:extLst>
                </a:gridCol>
              </a:tblGrid>
              <a:tr h="451313">
                <a:tc gridSpan="3">
                  <a:txBody>
                    <a:bodyPr/>
                    <a:lstStyle/>
                    <a:p>
                      <a:pPr algn="ctr"/>
                      <a:r>
                        <a:rPr lang="tr-TR" sz="2000" dirty="0"/>
                        <a:t>2023 PROGRAMI</a:t>
                      </a:r>
                    </a:p>
                  </a:txBody>
                  <a:tcPr marL="74750" marR="74750"/>
                </a:tc>
                <a:tc hMerge="1">
                  <a:txBody>
                    <a:bodyPr/>
                    <a:lstStyle/>
                    <a:p>
                      <a:endParaRPr lang="tr-TR" dirty="0"/>
                    </a:p>
                  </a:txBody>
                  <a:tcPr/>
                </a:tc>
                <a:tc hMerge="1">
                  <a:txBody>
                    <a:bodyPr/>
                    <a:lstStyle/>
                    <a:p>
                      <a:endParaRPr lang="tr-TR" dirty="0"/>
                    </a:p>
                  </a:txBody>
                  <a:tcPr/>
                </a:tc>
                <a:tc gridSpan="3">
                  <a:txBody>
                    <a:bodyPr/>
                    <a:lstStyle/>
                    <a:p>
                      <a:pPr algn="ctr"/>
                      <a:r>
                        <a:rPr lang="tr-TR" sz="2000" dirty="0"/>
                        <a:t>2024 PROGRAMI</a:t>
                      </a:r>
                    </a:p>
                  </a:txBody>
                  <a:tcPr marL="74750" marR="74750"/>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657158999"/>
                  </a:ext>
                </a:extLst>
              </a:tr>
              <a:tr h="1205022">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Sınıf Düzeyi</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50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Öğrenme Alanı Sayısı</a:t>
                      </a: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Kazanım</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Sayısı</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Öğrenme Alanı Sayısı</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Öğrenme Çıktısı</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Sayısı</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 Süre</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extLst>
                  <a:ext uri="{0D108BD9-81ED-4DB2-BD59-A6C34878D82A}">
                    <a16:rowId xmlns:a16="http://schemas.microsoft.com/office/drawing/2014/main" val="238740005"/>
                  </a:ext>
                </a:extLst>
              </a:tr>
              <a:tr h="422383">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4.</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7</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33</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6</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17</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108</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extLst>
                  <a:ext uri="{0D108BD9-81ED-4DB2-BD59-A6C34878D82A}">
                    <a16:rowId xmlns:a16="http://schemas.microsoft.com/office/drawing/2014/main" val="4213777333"/>
                  </a:ext>
                </a:extLst>
              </a:tr>
            </a:tbl>
          </a:graphicData>
        </a:graphic>
      </p:graphicFrame>
      <p:sp>
        <p:nvSpPr>
          <p:cNvPr id="6" name="Rectangle 1">
            <a:extLst>
              <a:ext uri="{FF2B5EF4-FFF2-40B4-BE49-F238E27FC236}">
                <a16:creationId xmlns:a16="http://schemas.microsoft.com/office/drawing/2014/main" id="{7222E1A2-9680-5173-1830-ACB4AFB4A9A1}"/>
              </a:ext>
            </a:extLst>
          </p:cNvPr>
          <p:cNvSpPr>
            <a:spLocks noChangeArrowheads="1"/>
          </p:cNvSpPr>
          <p:nvPr/>
        </p:nvSpPr>
        <p:spPr bwMode="auto">
          <a:xfrm>
            <a:off x="-1175657" y="-148056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tx1"/>
                </a:solidFill>
                <a:effectLst/>
                <a:latin typeface="Arial" panose="020B0604020202020204" pitchFamily="34" charset="0"/>
                <a:ea typeface="Aptos" panose="020B0004020202020204" pitchFamily="34" charset="0"/>
                <a:cs typeface="Times New Roman" panose="02020603050405020304" pitchFamily="18" charset="0"/>
              </a:rPr>
              <a:t>Tablo 1. Eski programdaki Öğrenme Alanı Sayısı Kazanım Sayısı  Süresi</a:t>
            </a:r>
            <a:endParaRPr kumimoji="0" lang="tr-TR" altLang="tr-TR" sz="11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tx1"/>
                </a:solidFill>
                <a:effectLst/>
                <a:latin typeface="Arial" panose="020B0604020202020204" pitchFamily="34" charset="0"/>
                <a:ea typeface="Aptos" panose="020B0004020202020204" pitchFamily="34" charset="0"/>
                <a:cs typeface="Times New Roman" panose="02020603050405020304" pitchFamily="18" charset="0"/>
              </a:rPr>
              <a:t>Tablo 2. Yeni programdaki Tema Sayısı Öğrenme Çıktısı Sayısı Süresi</a:t>
            </a:r>
            <a:endParaRPr kumimoji="0" lang="tr-TR" altLang="tr-TR" sz="11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337543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13A3E67-9BBB-F47D-5CF5-DE69279FF7FD}"/>
              </a:ext>
            </a:extLst>
          </p:cNvPr>
          <p:cNvSpPr>
            <a:spLocks noGrp="1"/>
          </p:cNvSpPr>
          <p:nvPr>
            <p:ph type="title"/>
          </p:nvPr>
        </p:nvSpPr>
        <p:spPr/>
        <p:txBody>
          <a:bodyPr>
            <a:normAutofit fontScale="90000"/>
          </a:bodyPr>
          <a:lstStyle/>
          <a:p>
            <a:pPr algn="ctr"/>
            <a:r>
              <a:rPr lang="tr-TR" sz="4400" dirty="0"/>
              <a:t>SOSYAL BİLGİLER DERSİ ÖĞRETİM PROGRAMI </a:t>
            </a:r>
            <a:r>
              <a:rPr lang="es-ES" sz="4400" dirty="0"/>
              <a:t>(4. SINIF)</a:t>
            </a:r>
            <a:endParaRPr lang="tr-TR" dirty="0"/>
          </a:p>
        </p:txBody>
      </p:sp>
      <p:pic>
        <p:nvPicPr>
          <p:cNvPr id="5" name="İçerik Yer Tutucusu 4">
            <a:extLst>
              <a:ext uri="{FF2B5EF4-FFF2-40B4-BE49-F238E27FC236}">
                <a16:creationId xmlns:a16="http://schemas.microsoft.com/office/drawing/2014/main" id="{1911B97E-4DC2-301A-2CF1-98EF7C387C48}"/>
              </a:ext>
            </a:extLst>
          </p:cNvPr>
          <p:cNvPicPr>
            <a:picLocks noGrp="1" noChangeAspect="1"/>
          </p:cNvPicPr>
          <p:nvPr>
            <p:ph idx="1"/>
          </p:nvPr>
        </p:nvPicPr>
        <p:blipFill rotWithShape="1">
          <a:blip r:embed="rId2"/>
          <a:srcRect l="17182" t="27758" r="17556" b="15537"/>
          <a:stretch/>
        </p:blipFill>
        <p:spPr>
          <a:xfrm>
            <a:off x="1397836" y="1690688"/>
            <a:ext cx="9396327" cy="4590161"/>
          </a:xfrm>
        </p:spPr>
      </p:pic>
    </p:spTree>
    <p:extLst>
      <p:ext uri="{BB962C8B-B14F-4D97-AF65-F5344CB8AC3E}">
        <p14:creationId xmlns:p14="http://schemas.microsoft.com/office/powerpoint/2010/main" val="29871737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13A3E67-9BBB-F47D-5CF5-DE69279FF7FD}"/>
              </a:ext>
            </a:extLst>
          </p:cNvPr>
          <p:cNvSpPr>
            <a:spLocks noGrp="1"/>
          </p:cNvSpPr>
          <p:nvPr>
            <p:ph type="title"/>
          </p:nvPr>
        </p:nvSpPr>
        <p:spPr/>
        <p:txBody>
          <a:bodyPr>
            <a:normAutofit fontScale="90000"/>
          </a:bodyPr>
          <a:lstStyle/>
          <a:p>
            <a:pPr algn="ctr"/>
            <a:r>
              <a:rPr lang="tr-TR" sz="4400" dirty="0"/>
              <a:t>SOSYAL BİLGİLER DERSİ ÖĞRETİM PROGRAMI </a:t>
            </a:r>
            <a:r>
              <a:rPr lang="es-ES" sz="4400" dirty="0"/>
              <a:t>(4. SINIF)</a:t>
            </a:r>
            <a:endParaRPr lang="tr-TR" dirty="0"/>
          </a:p>
        </p:txBody>
      </p:sp>
      <p:sp>
        <p:nvSpPr>
          <p:cNvPr id="4" name="İçerik Yer Tutucusu 3">
            <a:extLst>
              <a:ext uri="{FF2B5EF4-FFF2-40B4-BE49-F238E27FC236}">
                <a16:creationId xmlns:a16="http://schemas.microsoft.com/office/drawing/2014/main" id="{26F18898-AB5C-52A0-EB28-1A1841D0B2E3}"/>
              </a:ext>
            </a:extLst>
          </p:cNvPr>
          <p:cNvSpPr>
            <a:spLocks noGrp="1"/>
          </p:cNvSpPr>
          <p:nvPr>
            <p:ph idx="1"/>
          </p:nvPr>
        </p:nvSpPr>
        <p:spPr/>
        <p:txBody>
          <a:bodyPr>
            <a:normAutofit/>
          </a:bodyPr>
          <a:lstStyle/>
          <a:p>
            <a:pPr marL="0" indent="0" algn="just">
              <a:buNone/>
            </a:pPr>
            <a:r>
              <a:rPr lang="tr-TR" dirty="0"/>
              <a:t>Ölçme ve değerlendirme uygulamalarında öğrenme çıktılarının özelliklerine uygun olarak performans değerlendirmeye yönelik bireysel veya grupla yürütülebilecek görevler ve bu performansların ölçülebilmesi amacıyla bütüncül dereceli puanlama anahtarı, kontrol listesi, öğrenme günlüğü, gözlem formu, performans görevi, çalışma yaprağı, öz değerlendirme formu, grup değerlendirme formu, anekdot, yapılandırılmış grid, tanılayıcı dallanmış ağaç, mülakat, akran değerlendirme gibi farklı ölçme ve değerlendirme araçlarına yer verilebilir.</a:t>
            </a:r>
          </a:p>
        </p:txBody>
      </p:sp>
    </p:spTree>
    <p:extLst>
      <p:ext uri="{BB962C8B-B14F-4D97-AF65-F5344CB8AC3E}">
        <p14:creationId xmlns:p14="http://schemas.microsoft.com/office/powerpoint/2010/main" val="3239222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3928E4-1DF6-E71A-0D81-DB37CA695671}"/>
              </a:ext>
            </a:extLst>
          </p:cNvPr>
          <p:cNvSpPr>
            <a:spLocks noGrp="1"/>
          </p:cNvSpPr>
          <p:nvPr>
            <p:ph type="title"/>
          </p:nvPr>
        </p:nvSpPr>
        <p:spPr/>
        <p:txBody>
          <a:bodyPr>
            <a:normAutofit/>
          </a:bodyPr>
          <a:lstStyle/>
          <a:p>
            <a:r>
              <a:rPr lang="tr-TR" sz="4000" dirty="0"/>
              <a:t>ÖĞRENCİ PROFİLİ: YETKİN VE ERDEMLİ İNSAN</a:t>
            </a:r>
          </a:p>
        </p:txBody>
      </p:sp>
      <p:pic>
        <p:nvPicPr>
          <p:cNvPr id="5" name="İçerik Yer Tutucusu 4" descr="metin, ekran görüntüsü, daire içeren bir resim&#10;&#10;Açıklama otomatik olarak oluşturuldu">
            <a:extLst>
              <a:ext uri="{FF2B5EF4-FFF2-40B4-BE49-F238E27FC236}">
                <a16:creationId xmlns:a16="http://schemas.microsoft.com/office/drawing/2014/main" id="{367123F4-A311-FEA7-198D-D70358A8F858}"/>
              </a:ext>
            </a:extLst>
          </p:cNvPr>
          <p:cNvPicPr>
            <a:picLocks noGrp="1" noChangeAspect="1"/>
          </p:cNvPicPr>
          <p:nvPr>
            <p:ph idx="1"/>
          </p:nvPr>
        </p:nvPicPr>
        <p:blipFill rotWithShape="1">
          <a:blip r:embed="rId2" cstate="hqprint">
            <a:extLst>
              <a:ext uri="{28A0092B-C50C-407E-A947-70E740481C1C}">
                <a14:useLocalDpi xmlns:a14="http://schemas.microsoft.com/office/drawing/2010/main" val="0"/>
              </a:ext>
            </a:extLst>
          </a:blip>
          <a:srcRect t="14542" b="5536"/>
          <a:stretch/>
        </p:blipFill>
        <p:spPr>
          <a:xfrm>
            <a:off x="2671996" y="824460"/>
            <a:ext cx="6848007" cy="5877984"/>
          </a:xfrm>
        </p:spPr>
      </p:pic>
    </p:spTree>
    <p:extLst>
      <p:ext uri="{BB962C8B-B14F-4D97-AF65-F5344CB8AC3E}">
        <p14:creationId xmlns:p14="http://schemas.microsoft.com/office/powerpoint/2010/main" val="25511268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F06C8B-5189-FE01-0836-A8770B204615}"/>
              </a:ext>
            </a:extLst>
          </p:cNvPr>
          <p:cNvSpPr>
            <a:spLocks noGrp="1"/>
          </p:cNvSpPr>
          <p:nvPr>
            <p:ph type="title"/>
          </p:nvPr>
        </p:nvSpPr>
        <p:spPr/>
        <p:txBody>
          <a:bodyPr>
            <a:normAutofit/>
          </a:bodyPr>
          <a:lstStyle/>
          <a:p>
            <a:pPr algn="ctr"/>
            <a:r>
              <a:rPr lang="tr-TR" dirty="0"/>
              <a:t>FEN BİLİMLERİ DERSİ ÖĞRETİM PROGRAMI</a:t>
            </a:r>
            <a:br>
              <a:rPr lang="tr-TR" dirty="0"/>
            </a:br>
            <a:r>
              <a:rPr lang="tr-TR" dirty="0"/>
              <a:t>(3. ve 4. SINIF)</a:t>
            </a:r>
          </a:p>
        </p:txBody>
      </p:sp>
      <p:sp>
        <p:nvSpPr>
          <p:cNvPr id="3" name="İçerik Yer Tutucusu 2">
            <a:extLst>
              <a:ext uri="{FF2B5EF4-FFF2-40B4-BE49-F238E27FC236}">
                <a16:creationId xmlns:a16="http://schemas.microsoft.com/office/drawing/2014/main" id="{5A2F2011-BE4C-F376-4A46-140DEB06F7A5}"/>
              </a:ext>
            </a:extLst>
          </p:cNvPr>
          <p:cNvSpPr>
            <a:spLocks noGrp="1"/>
          </p:cNvSpPr>
          <p:nvPr>
            <p:ph idx="1"/>
          </p:nvPr>
        </p:nvSpPr>
        <p:spPr/>
        <p:txBody>
          <a:bodyPr>
            <a:normAutofit/>
          </a:bodyPr>
          <a:lstStyle/>
          <a:p>
            <a:pPr marL="0" indent="0" algn="just">
              <a:lnSpc>
                <a:spcPct val="150000"/>
              </a:lnSpc>
              <a:buNone/>
            </a:pPr>
            <a:r>
              <a:rPr lang="tr-TR" dirty="0"/>
              <a:t>Fen Bilimleri Dersi Öğretim Programı’nda; çağın gerektirdiği becerilere ve yaşam boyu öğrenme alışkanlığına sahip, üst düzey düşünme ve bilimsel süreç becerilerini kullanabilen, etik ve ahlaki değerleri benimseyen, girişimci ve fen bilimleri alanında kariyer bilincine sahip bireylerin yetiştirilmesi amaçlanmaktadır.</a:t>
            </a:r>
          </a:p>
        </p:txBody>
      </p:sp>
    </p:spTree>
    <p:extLst>
      <p:ext uri="{BB962C8B-B14F-4D97-AF65-F5344CB8AC3E}">
        <p14:creationId xmlns:p14="http://schemas.microsoft.com/office/powerpoint/2010/main" val="12795500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3A49FBB-3C1C-CCDB-0E19-680FCFCF18A1}"/>
              </a:ext>
            </a:extLst>
          </p:cNvPr>
          <p:cNvSpPr>
            <a:spLocks noGrp="1"/>
          </p:cNvSpPr>
          <p:nvPr>
            <p:ph type="title"/>
          </p:nvPr>
        </p:nvSpPr>
        <p:spPr/>
        <p:txBody>
          <a:bodyPr>
            <a:normAutofit/>
          </a:bodyPr>
          <a:lstStyle/>
          <a:p>
            <a:pPr algn="ctr"/>
            <a:r>
              <a:rPr lang="tr-TR" dirty="0"/>
              <a:t>FEN BİLİMLERİ DERSİ ÖĞRETİM PROGRAMI TEMEL FELSEFESİ VE ÖZEL AMAÇLARI</a:t>
            </a:r>
          </a:p>
        </p:txBody>
      </p:sp>
      <p:sp>
        <p:nvSpPr>
          <p:cNvPr id="3" name="İçerik Yer Tutucusu 2">
            <a:extLst>
              <a:ext uri="{FF2B5EF4-FFF2-40B4-BE49-F238E27FC236}">
                <a16:creationId xmlns:a16="http://schemas.microsoft.com/office/drawing/2014/main" id="{E79C33BC-F319-B59E-BEEC-E1CF657DBA8F}"/>
              </a:ext>
            </a:extLst>
          </p:cNvPr>
          <p:cNvSpPr>
            <a:spLocks noGrp="1"/>
          </p:cNvSpPr>
          <p:nvPr>
            <p:ph idx="1"/>
          </p:nvPr>
        </p:nvSpPr>
        <p:spPr/>
        <p:txBody>
          <a:bodyPr>
            <a:normAutofit/>
          </a:bodyPr>
          <a:lstStyle/>
          <a:p>
            <a:pPr marL="342900" indent="-342900">
              <a:lnSpc>
                <a:spcPct val="150000"/>
              </a:lnSpc>
              <a:buFont typeface="+mj-lt"/>
              <a:buAutoNum type="arabicPeriod"/>
            </a:pPr>
            <a:r>
              <a:rPr lang="tr-TR" sz="2400" i="0" u="none" strike="noStrike" baseline="0" dirty="0">
                <a:solidFill>
                  <a:srgbClr val="000000"/>
                </a:solidFill>
                <a:latin typeface="Times New Roman" panose="02020603050405020304" pitchFamily="18" charset="0"/>
                <a:cs typeface="Times New Roman" panose="02020603050405020304" pitchFamily="18" charset="0"/>
              </a:rPr>
              <a:t>Beceri ve Değer Odaklı Fen Öğretimi</a:t>
            </a:r>
          </a:p>
          <a:p>
            <a:pPr marL="342900" indent="-342900">
              <a:lnSpc>
                <a:spcPct val="150000"/>
              </a:lnSpc>
              <a:buFont typeface="+mj-lt"/>
              <a:buAutoNum type="arabicPeriod"/>
            </a:pPr>
            <a:r>
              <a:rPr lang="tr-TR" sz="2400" i="0" u="none" strike="noStrike" baseline="0" dirty="0">
                <a:solidFill>
                  <a:srgbClr val="000000"/>
                </a:solidFill>
                <a:latin typeface="Times New Roman" panose="02020603050405020304" pitchFamily="18" charset="0"/>
                <a:cs typeface="Times New Roman" panose="02020603050405020304" pitchFamily="18" charset="0"/>
              </a:rPr>
              <a:t>Bilim Kültürü ile Zenginleşen Fen Öğretimi</a:t>
            </a:r>
            <a:endParaRPr lang="tr-TR" sz="2400" dirty="0">
              <a:solidFill>
                <a:srgbClr val="000000"/>
              </a:solidFill>
              <a:latin typeface="Times New Roman" panose="02020603050405020304" pitchFamily="18" charset="0"/>
              <a:cs typeface="Times New Roman" panose="02020603050405020304" pitchFamily="18" charset="0"/>
            </a:endParaRPr>
          </a:p>
          <a:p>
            <a:pPr marL="342900" indent="-342900">
              <a:lnSpc>
                <a:spcPct val="150000"/>
              </a:lnSpc>
              <a:buFont typeface="+mj-lt"/>
              <a:buAutoNum type="arabicPeriod"/>
            </a:pPr>
            <a:r>
              <a:rPr lang="tr-TR" sz="2400" i="0" u="none" strike="noStrike" baseline="0" dirty="0">
                <a:solidFill>
                  <a:srgbClr val="000000"/>
                </a:solidFill>
                <a:latin typeface="Times New Roman" panose="02020603050405020304" pitchFamily="18" charset="0"/>
                <a:cs typeface="Times New Roman" panose="02020603050405020304" pitchFamily="18" charset="0"/>
              </a:rPr>
              <a:t>Disiplinler Arası İlişkiler</a:t>
            </a:r>
          </a:p>
          <a:p>
            <a:pPr marL="342900" indent="-342900">
              <a:lnSpc>
                <a:spcPct val="150000"/>
              </a:lnSpc>
              <a:buFont typeface="+mj-lt"/>
              <a:buAutoNum type="arabicPeriod"/>
            </a:pPr>
            <a:r>
              <a:rPr lang="tr-TR" sz="2400" i="0" u="none" strike="noStrike" baseline="0" dirty="0">
                <a:solidFill>
                  <a:srgbClr val="000000"/>
                </a:solidFill>
                <a:latin typeface="Times New Roman" panose="02020603050405020304" pitchFamily="18" charset="0"/>
                <a:cs typeface="Times New Roman" panose="02020603050405020304" pitchFamily="18" charset="0"/>
              </a:rPr>
              <a:t>Sürdürülebilirliği Temel Alan Fen Öğretimi</a:t>
            </a:r>
            <a:endParaRPr lang="tr-T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3066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3A49FBB-3C1C-CCDB-0E19-680FCFCF18A1}"/>
              </a:ext>
            </a:extLst>
          </p:cNvPr>
          <p:cNvSpPr>
            <a:spLocks noGrp="1"/>
          </p:cNvSpPr>
          <p:nvPr>
            <p:ph type="title"/>
          </p:nvPr>
        </p:nvSpPr>
        <p:spPr/>
        <p:txBody>
          <a:bodyPr/>
          <a:lstStyle/>
          <a:p>
            <a:pPr algn="ctr"/>
            <a:r>
              <a:rPr lang="tr-TR" dirty="0"/>
              <a:t>FEN BİLİMLERİ DERSİ 2018 ÖĞRETİM PROGRAMI (3.SINIF)</a:t>
            </a:r>
          </a:p>
        </p:txBody>
      </p:sp>
      <p:sp>
        <p:nvSpPr>
          <p:cNvPr id="4" name="İçerik Yer Tutucusu 3">
            <a:extLst>
              <a:ext uri="{FF2B5EF4-FFF2-40B4-BE49-F238E27FC236}">
                <a16:creationId xmlns:a16="http://schemas.microsoft.com/office/drawing/2014/main" id="{8229205B-CB0E-CA71-DC94-FDED7CA6BF45}"/>
              </a:ext>
            </a:extLst>
          </p:cNvPr>
          <p:cNvSpPr>
            <a:spLocks noGrp="1"/>
          </p:cNvSpPr>
          <p:nvPr>
            <p:ph idx="1"/>
          </p:nvPr>
        </p:nvSpPr>
        <p:spPr/>
        <p:txBody>
          <a:bodyPr/>
          <a:lstStyle/>
          <a:p>
            <a:endParaRPr lang="tr-TR"/>
          </a:p>
        </p:txBody>
      </p:sp>
      <p:graphicFrame>
        <p:nvGraphicFramePr>
          <p:cNvPr id="5" name="İçerik Yer Tutucusu 6"/>
          <p:cNvGraphicFramePr>
            <a:graphicFrameLocks/>
          </p:cNvGraphicFramePr>
          <p:nvPr>
            <p:extLst>
              <p:ext uri="{D42A27DB-BD31-4B8C-83A1-F6EECF244321}">
                <p14:modId xmlns:p14="http://schemas.microsoft.com/office/powerpoint/2010/main" val="2381541307"/>
              </p:ext>
            </p:extLst>
          </p:nvPr>
        </p:nvGraphicFramePr>
        <p:xfrm>
          <a:off x="971600" y="1745209"/>
          <a:ext cx="10044743" cy="4491411"/>
        </p:xfrm>
        <a:graphic>
          <a:graphicData uri="http://schemas.openxmlformats.org/drawingml/2006/table">
            <a:tbl>
              <a:tblPr firstRow="1" firstCol="1" bandRow="1">
                <a:tableStyleId>{5C22544A-7EE6-4342-B048-85BDC9FD1C3A}</a:tableStyleId>
              </a:tblPr>
              <a:tblGrid>
                <a:gridCol w="629639">
                  <a:extLst>
                    <a:ext uri="{9D8B030D-6E8A-4147-A177-3AD203B41FA5}">
                      <a16:colId xmlns:a16="http://schemas.microsoft.com/office/drawing/2014/main" val="20000"/>
                    </a:ext>
                  </a:extLst>
                </a:gridCol>
                <a:gridCol w="2670659">
                  <a:extLst>
                    <a:ext uri="{9D8B030D-6E8A-4147-A177-3AD203B41FA5}">
                      <a16:colId xmlns:a16="http://schemas.microsoft.com/office/drawing/2014/main" val="20001"/>
                    </a:ext>
                  </a:extLst>
                </a:gridCol>
                <a:gridCol w="2171900">
                  <a:extLst>
                    <a:ext uri="{9D8B030D-6E8A-4147-A177-3AD203B41FA5}">
                      <a16:colId xmlns:a16="http://schemas.microsoft.com/office/drawing/2014/main" val="20002"/>
                    </a:ext>
                  </a:extLst>
                </a:gridCol>
                <a:gridCol w="1291113">
                  <a:extLst>
                    <a:ext uri="{9D8B030D-6E8A-4147-A177-3AD203B41FA5}">
                      <a16:colId xmlns:a16="http://schemas.microsoft.com/office/drawing/2014/main" val="20003"/>
                    </a:ext>
                  </a:extLst>
                </a:gridCol>
                <a:gridCol w="1638947">
                  <a:extLst>
                    <a:ext uri="{9D8B030D-6E8A-4147-A177-3AD203B41FA5}">
                      <a16:colId xmlns:a16="http://schemas.microsoft.com/office/drawing/2014/main" val="20004"/>
                    </a:ext>
                  </a:extLst>
                </a:gridCol>
                <a:gridCol w="1642485">
                  <a:extLst>
                    <a:ext uri="{9D8B030D-6E8A-4147-A177-3AD203B41FA5}">
                      <a16:colId xmlns:a16="http://schemas.microsoft.com/office/drawing/2014/main" val="20005"/>
                    </a:ext>
                  </a:extLst>
                </a:gridCol>
              </a:tblGrid>
              <a:tr h="613111">
                <a:tc>
                  <a:txBody>
                    <a:bodyPr/>
                    <a:lstStyle/>
                    <a:p>
                      <a:pPr algn="ctr">
                        <a:lnSpc>
                          <a:spcPct val="106000"/>
                        </a:lnSpc>
                        <a:spcAft>
                          <a:spcPts val="800"/>
                        </a:spcAft>
                      </a:pPr>
                      <a:r>
                        <a:rPr lang="tr-TR" sz="2000" kern="100" dirty="0">
                          <a:effectLst/>
                          <a:latin typeface="Times New Roman" panose="02020603050405020304" pitchFamily="18" charset="0"/>
                          <a:cs typeface="Times New Roman" panose="02020603050405020304" pitchFamily="18" charset="0"/>
                        </a:rPr>
                        <a:t>No </a:t>
                      </a:r>
                      <a:endParaRPr lang="tr-TR" sz="2000" kern="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dirty="0">
                          <a:effectLst/>
                          <a:latin typeface="Times New Roman" panose="02020603050405020304" pitchFamily="18" charset="0"/>
                          <a:cs typeface="Times New Roman" panose="02020603050405020304" pitchFamily="18" charset="0"/>
                        </a:rPr>
                        <a:t> Ünite Adı</a:t>
                      </a:r>
                      <a:endParaRPr lang="tr-TR" sz="2000" kern="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Konu Alanı Adı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Kazanım Sayısı</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Ders Saati</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800"/>
                        </a:spcAft>
                      </a:pPr>
                      <a:r>
                        <a:rPr lang="tr-TR" sz="2000" kern="100">
                          <a:effectLst/>
                          <a:latin typeface="Times New Roman" panose="02020603050405020304" pitchFamily="18" charset="0"/>
                          <a:cs typeface="Times New Roman" panose="02020603050405020304" pitchFamily="18" charset="0"/>
                        </a:rPr>
                        <a:t>Yüzde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37896">
                <a:tc>
                  <a:txBody>
                    <a:bodyPr/>
                    <a:lstStyle/>
                    <a:p>
                      <a:pPr algn="ctr">
                        <a:lnSpc>
                          <a:spcPct val="150000"/>
                        </a:lnSpc>
                        <a:spcAft>
                          <a:spcPts val="800"/>
                        </a:spcAft>
                      </a:pPr>
                      <a:r>
                        <a:rPr lang="tr-TR" sz="2000" kern="100">
                          <a:effectLst/>
                          <a:latin typeface="Times New Roman" panose="02020603050405020304" pitchFamily="18" charset="0"/>
                          <a:cs typeface="Times New Roman" panose="02020603050405020304" pitchFamily="18" charset="0"/>
                        </a:rPr>
                        <a:t>1</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800"/>
                        </a:spcAft>
                      </a:pPr>
                      <a:r>
                        <a:rPr lang="tr-TR" sz="2000" kern="100" dirty="0">
                          <a:effectLst/>
                          <a:latin typeface="Times New Roman" panose="02020603050405020304" pitchFamily="18" charset="0"/>
                          <a:cs typeface="Times New Roman" panose="02020603050405020304" pitchFamily="18" charset="0"/>
                        </a:rPr>
                        <a:t>Gezegenimizi Tanıyım</a:t>
                      </a:r>
                      <a:endParaRPr lang="tr-TR" sz="2000" kern="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Dünya ve Evren</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5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9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8,3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94806">
                <a:tc>
                  <a:txBody>
                    <a:bodyPr/>
                    <a:lstStyle/>
                    <a:p>
                      <a:pPr algn="ctr">
                        <a:lnSpc>
                          <a:spcPct val="150000"/>
                        </a:lnSpc>
                        <a:spcAft>
                          <a:spcPts val="800"/>
                        </a:spcAft>
                      </a:pPr>
                      <a:r>
                        <a:rPr lang="tr-TR" sz="2000" kern="100">
                          <a:effectLst/>
                          <a:latin typeface="Times New Roman" panose="02020603050405020304" pitchFamily="18" charset="0"/>
                          <a:cs typeface="Times New Roman" panose="02020603050405020304" pitchFamily="18" charset="0"/>
                        </a:rPr>
                        <a:t>2</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Beş Duyumuz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Canlılar ve Yaşam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3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6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5,6</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94806">
                <a:tc>
                  <a:txBody>
                    <a:bodyPr/>
                    <a:lstStyle/>
                    <a:p>
                      <a:pPr algn="ctr">
                        <a:lnSpc>
                          <a:spcPct val="150000"/>
                        </a:lnSpc>
                        <a:spcAft>
                          <a:spcPts val="800"/>
                        </a:spcAft>
                      </a:pPr>
                      <a:r>
                        <a:rPr lang="tr-TR" sz="2000" kern="100">
                          <a:effectLst/>
                          <a:latin typeface="Times New Roman" panose="02020603050405020304" pitchFamily="18" charset="0"/>
                          <a:cs typeface="Times New Roman" panose="02020603050405020304" pitchFamily="18" charset="0"/>
                        </a:rPr>
                        <a:t>3</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Kuvveti Tanıyalım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Fiziksel Olaylar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4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15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13,9</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94806">
                <a:tc>
                  <a:txBody>
                    <a:bodyPr/>
                    <a:lstStyle/>
                    <a:p>
                      <a:pPr algn="ctr">
                        <a:lnSpc>
                          <a:spcPct val="150000"/>
                        </a:lnSpc>
                        <a:spcAft>
                          <a:spcPts val="800"/>
                        </a:spcAft>
                      </a:pPr>
                      <a:r>
                        <a:rPr lang="tr-TR" sz="2000" kern="100">
                          <a:effectLst/>
                          <a:latin typeface="Times New Roman" panose="02020603050405020304" pitchFamily="18" charset="0"/>
                          <a:cs typeface="Times New Roman" panose="02020603050405020304" pitchFamily="18" charset="0"/>
                        </a:rPr>
                        <a:t>4</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Maddeyi Tanıyalım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Madde ve Doğası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4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17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15,7</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792291">
                <a:tc>
                  <a:txBody>
                    <a:bodyPr/>
                    <a:lstStyle/>
                    <a:p>
                      <a:pPr algn="ctr">
                        <a:lnSpc>
                          <a:spcPct val="150000"/>
                        </a:lnSpc>
                        <a:spcAft>
                          <a:spcPts val="800"/>
                        </a:spcAft>
                      </a:pPr>
                      <a:r>
                        <a:rPr lang="tr-TR" sz="2000" kern="100">
                          <a:effectLst/>
                          <a:latin typeface="Times New Roman" panose="02020603050405020304" pitchFamily="18" charset="0"/>
                          <a:cs typeface="Times New Roman" panose="02020603050405020304" pitchFamily="18" charset="0"/>
                        </a:rPr>
                        <a:t>5</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Çevremizdeki Işık ve Sesler Fiziksel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Fiziksel Olaylar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8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21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19,4</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613111">
                <a:tc>
                  <a:txBody>
                    <a:bodyPr/>
                    <a:lstStyle/>
                    <a:p>
                      <a:pPr algn="ctr">
                        <a:lnSpc>
                          <a:spcPct val="150000"/>
                        </a:lnSpc>
                        <a:spcAft>
                          <a:spcPts val="800"/>
                        </a:spcAft>
                      </a:pPr>
                      <a:r>
                        <a:rPr lang="tr-TR" sz="2000" kern="100">
                          <a:effectLst/>
                          <a:latin typeface="Times New Roman" panose="02020603050405020304" pitchFamily="18" charset="0"/>
                          <a:cs typeface="Times New Roman" panose="02020603050405020304" pitchFamily="18" charset="0"/>
                        </a:rPr>
                        <a:t>6</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Canlılar Dünyasına Yolculuk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Canlılar ve Yaşam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8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18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dirty="0">
                          <a:effectLst/>
                          <a:latin typeface="Times New Roman" panose="02020603050405020304" pitchFamily="18" charset="0"/>
                          <a:cs typeface="Times New Roman" panose="02020603050405020304" pitchFamily="18" charset="0"/>
                        </a:rPr>
                        <a:t>16,7</a:t>
                      </a:r>
                      <a:endParaRPr lang="tr-TR" sz="2000" kern="100"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94806">
                <a:tc>
                  <a:txBody>
                    <a:bodyPr/>
                    <a:lstStyle/>
                    <a:p>
                      <a:pPr algn="ctr">
                        <a:lnSpc>
                          <a:spcPct val="150000"/>
                        </a:lnSpc>
                        <a:spcAft>
                          <a:spcPts val="800"/>
                        </a:spcAft>
                      </a:pPr>
                      <a:r>
                        <a:rPr lang="tr-TR" sz="2000" kern="100">
                          <a:effectLst/>
                          <a:latin typeface="Times New Roman" panose="02020603050405020304" pitchFamily="18" charset="0"/>
                          <a:cs typeface="Times New Roman" panose="02020603050405020304" pitchFamily="18" charset="0"/>
                        </a:rPr>
                        <a:t>7</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Elektrikli Araçlar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Fiziksel Olaylar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4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22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20,4</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296120">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Toplam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36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108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dirty="0">
                          <a:effectLst/>
                          <a:latin typeface="Times New Roman" panose="02020603050405020304" pitchFamily="18" charset="0"/>
                          <a:cs typeface="Times New Roman" panose="02020603050405020304" pitchFamily="18" charset="0"/>
                        </a:rPr>
                        <a:t>100</a:t>
                      </a:r>
                      <a:endParaRPr lang="tr-TR" sz="2000" kern="100"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8890608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3A49FBB-3C1C-CCDB-0E19-680FCFCF18A1}"/>
              </a:ext>
            </a:extLst>
          </p:cNvPr>
          <p:cNvSpPr>
            <a:spLocks noGrp="1"/>
          </p:cNvSpPr>
          <p:nvPr>
            <p:ph type="title"/>
          </p:nvPr>
        </p:nvSpPr>
        <p:spPr/>
        <p:txBody>
          <a:bodyPr/>
          <a:lstStyle/>
          <a:p>
            <a:pPr algn="ctr"/>
            <a:r>
              <a:rPr lang="tr-TR" dirty="0"/>
              <a:t>FEN BİLİMLERİ DERSİ 2024 ÖĞRETİM PROGRAMI (3.SINIF)</a:t>
            </a:r>
          </a:p>
        </p:txBody>
      </p:sp>
      <p:sp>
        <p:nvSpPr>
          <p:cNvPr id="4" name="İçerik Yer Tutucusu 3">
            <a:extLst>
              <a:ext uri="{FF2B5EF4-FFF2-40B4-BE49-F238E27FC236}">
                <a16:creationId xmlns:a16="http://schemas.microsoft.com/office/drawing/2014/main" id="{8229205B-CB0E-CA71-DC94-FDED7CA6BF45}"/>
              </a:ext>
            </a:extLst>
          </p:cNvPr>
          <p:cNvSpPr>
            <a:spLocks noGrp="1"/>
          </p:cNvSpPr>
          <p:nvPr>
            <p:ph idx="1"/>
          </p:nvPr>
        </p:nvSpPr>
        <p:spPr/>
        <p:txBody>
          <a:bodyPr/>
          <a:lstStyle/>
          <a:p>
            <a:endParaRPr lang="tr-TR" dirty="0"/>
          </a:p>
        </p:txBody>
      </p:sp>
      <p:graphicFrame>
        <p:nvGraphicFramePr>
          <p:cNvPr id="3" name="İçerik Yer Tutucusu 3"/>
          <p:cNvGraphicFramePr>
            <a:graphicFrameLocks/>
          </p:cNvGraphicFramePr>
          <p:nvPr>
            <p:extLst>
              <p:ext uri="{D42A27DB-BD31-4B8C-83A1-F6EECF244321}">
                <p14:modId xmlns:p14="http://schemas.microsoft.com/office/powerpoint/2010/main" val="736594475"/>
              </p:ext>
            </p:extLst>
          </p:nvPr>
        </p:nvGraphicFramePr>
        <p:xfrm>
          <a:off x="838200" y="1654810"/>
          <a:ext cx="10515601" cy="4841795"/>
        </p:xfrm>
        <a:graphic>
          <a:graphicData uri="http://schemas.openxmlformats.org/drawingml/2006/table">
            <a:tbl>
              <a:tblPr firstRow="1" firstCol="1" bandRow="1">
                <a:tableStyleId>{5C22544A-7EE6-4342-B048-85BDC9FD1C3A}</a:tableStyleId>
              </a:tblPr>
              <a:tblGrid>
                <a:gridCol w="4067629">
                  <a:extLst>
                    <a:ext uri="{9D8B030D-6E8A-4147-A177-3AD203B41FA5}">
                      <a16:colId xmlns:a16="http://schemas.microsoft.com/office/drawing/2014/main" val="20000"/>
                    </a:ext>
                  </a:extLst>
                </a:gridCol>
                <a:gridCol w="2097645">
                  <a:extLst>
                    <a:ext uri="{9D8B030D-6E8A-4147-A177-3AD203B41FA5}">
                      <a16:colId xmlns:a16="http://schemas.microsoft.com/office/drawing/2014/main" val="20001"/>
                    </a:ext>
                  </a:extLst>
                </a:gridCol>
                <a:gridCol w="2072142">
                  <a:extLst>
                    <a:ext uri="{9D8B030D-6E8A-4147-A177-3AD203B41FA5}">
                      <a16:colId xmlns:a16="http://schemas.microsoft.com/office/drawing/2014/main" val="20002"/>
                    </a:ext>
                  </a:extLst>
                </a:gridCol>
                <a:gridCol w="2278185">
                  <a:extLst>
                    <a:ext uri="{9D8B030D-6E8A-4147-A177-3AD203B41FA5}">
                      <a16:colId xmlns:a16="http://schemas.microsoft.com/office/drawing/2014/main" val="20003"/>
                    </a:ext>
                  </a:extLst>
                </a:gridCol>
              </a:tblGrid>
              <a:tr h="531283">
                <a:tc>
                  <a:txBody>
                    <a:bodyPr/>
                    <a:lstStyle/>
                    <a:p>
                      <a:pPr algn="ctr">
                        <a:lnSpc>
                          <a:spcPct val="106000"/>
                        </a:lnSpc>
                        <a:spcAft>
                          <a:spcPts val="800"/>
                        </a:spcAft>
                      </a:pPr>
                      <a:r>
                        <a:rPr lang="tr-TR" sz="2000" kern="100" dirty="0">
                          <a:effectLst/>
                          <a:latin typeface="Times New Roman" panose="02020603050405020304" pitchFamily="18" charset="0"/>
                          <a:cs typeface="Times New Roman" panose="02020603050405020304" pitchFamily="18" charset="0"/>
                        </a:rPr>
                        <a:t>Ünite Adı</a:t>
                      </a:r>
                      <a:endParaRPr lang="tr-TR" sz="2000" kern="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dirty="0">
                          <a:effectLst/>
                          <a:latin typeface="Times New Roman" panose="02020603050405020304" pitchFamily="18" charset="0"/>
                          <a:cs typeface="Times New Roman" panose="02020603050405020304" pitchFamily="18" charset="0"/>
                        </a:rPr>
                        <a:t>Öğrenme Çıktısı</a:t>
                      </a:r>
                      <a:endParaRPr lang="tr-TR" sz="2000" kern="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Ders Saati</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800"/>
                        </a:spcAft>
                      </a:pPr>
                      <a:r>
                        <a:rPr lang="tr-TR" sz="2000" kern="100">
                          <a:effectLst/>
                          <a:latin typeface="Times New Roman" panose="02020603050405020304" pitchFamily="18" charset="0"/>
                          <a:cs typeface="Times New Roman" panose="02020603050405020304" pitchFamily="18" charset="0"/>
                        </a:rPr>
                        <a:t>Yüzde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99921">
                <a:tc>
                  <a:txBody>
                    <a:bodyPr/>
                    <a:lstStyle/>
                    <a:p>
                      <a:pPr algn="ctr">
                        <a:lnSpc>
                          <a:spcPct val="106000"/>
                        </a:lnSpc>
                        <a:spcAft>
                          <a:spcPts val="800"/>
                        </a:spcAft>
                      </a:pPr>
                      <a:r>
                        <a:rPr lang="tr-TR" sz="2000" kern="100" dirty="0">
                          <a:effectLst/>
                          <a:latin typeface="Times New Roman" panose="02020603050405020304" pitchFamily="18" charset="0"/>
                          <a:cs typeface="Times New Roman" panose="02020603050405020304" pitchFamily="18" charset="0"/>
                        </a:rPr>
                        <a:t>1. Bilimsel Keşif Yolculuğu </a:t>
                      </a:r>
                      <a:endParaRPr lang="tr-TR" sz="2000" kern="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2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9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8</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99921">
                <a:tc>
                  <a:txBody>
                    <a:bodyPr/>
                    <a:lstStyle/>
                    <a:p>
                      <a:pPr algn="ctr">
                        <a:lnSpc>
                          <a:spcPct val="106000"/>
                        </a:lnSpc>
                        <a:spcAft>
                          <a:spcPts val="800"/>
                        </a:spcAft>
                      </a:pPr>
                      <a:r>
                        <a:rPr lang="tr-TR" sz="2000" kern="100" dirty="0">
                          <a:effectLst/>
                          <a:latin typeface="Times New Roman" panose="02020603050405020304" pitchFamily="18" charset="0"/>
                          <a:cs typeface="Times New Roman" panose="02020603050405020304" pitchFamily="18" charset="0"/>
                        </a:rPr>
                        <a:t>2. Canlılar Dünyasına Yolculuk</a:t>
                      </a:r>
                      <a:endParaRPr lang="tr-TR" sz="2000" kern="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3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15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14</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99921">
                <a:tc>
                  <a:txBody>
                    <a:bodyPr/>
                    <a:lstStyle/>
                    <a:p>
                      <a:pPr algn="ctr">
                        <a:lnSpc>
                          <a:spcPct val="106000"/>
                        </a:lnSpc>
                        <a:spcAft>
                          <a:spcPts val="800"/>
                        </a:spcAft>
                      </a:pPr>
                      <a:r>
                        <a:rPr lang="tr-TR" sz="2000" kern="100" dirty="0">
                          <a:effectLst/>
                          <a:latin typeface="Times New Roman" panose="02020603050405020304" pitchFamily="18" charset="0"/>
                          <a:cs typeface="Times New Roman" panose="02020603050405020304" pitchFamily="18" charset="0"/>
                        </a:rPr>
                        <a:t>3. Yer Bilimciler İş Başında </a:t>
                      </a:r>
                      <a:endParaRPr lang="tr-TR" sz="2000" kern="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2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12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11</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566080">
                <a:tc>
                  <a:txBody>
                    <a:bodyPr/>
                    <a:lstStyle/>
                    <a:p>
                      <a:pPr algn="ctr">
                        <a:lnSpc>
                          <a:spcPct val="106000"/>
                        </a:lnSpc>
                        <a:spcAft>
                          <a:spcPts val="800"/>
                        </a:spcAft>
                      </a:pPr>
                      <a:r>
                        <a:rPr lang="tr-TR" sz="2000" kern="100" dirty="0">
                          <a:effectLst/>
                          <a:latin typeface="Times New Roman" panose="02020603050405020304" pitchFamily="18" charset="0"/>
                          <a:cs typeface="Times New Roman" panose="02020603050405020304" pitchFamily="18" charset="0"/>
                        </a:rPr>
                        <a:t>4. Maddeyi Tanıyalım, Karıştırıp Ayıralım </a:t>
                      </a:r>
                      <a:endParaRPr lang="tr-TR" sz="2000" kern="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3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15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14</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99921">
                <a:tc>
                  <a:txBody>
                    <a:bodyPr/>
                    <a:lstStyle/>
                    <a:p>
                      <a:pPr algn="ctr">
                        <a:lnSpc>
                          <a:spcPct val="106000"/>
                        </a:lnSpc>
                        <a:spcAft>
                          <a:spcPts val="800"/>
                        </a:spcAft>
                      </a:pPr>
                      <a:r>
                        <a:rPr lang="tr-TR" sz="2000" kern="100" dirty="0">
                          <a:effectLst/>
                          <a:latin typeface="Times New Roman" panose="02020603050405020304" pitchFamily="18" charset="0"/>
                          <a:cs typeface="Times New Roman" panose="02020603050405020304" pitchFamily="18" charset="0"/>
                        </a:rPr>
                        <a:t>5. Hareketi Keşfediyorum </a:t>
                      </a:r>
                      <a:endParaRPr lang="tr-TR" sz="2000" kern="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2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12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11</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566080">
                <a:tc>
                  <a:txBody>
                    <a:bodyPr/>
                    <a:lstStyle/>
                    <a:p>
                      <a:pPr algn="ctr">
                        <a:lnSpc>
                          <a:spcPct val="106000"/>
                        </a:lnSpc>
                        <a:spcAft>
                          <a:spcPts val="800"/>
                        </a:spcAft>
                      </a:pPr>
                      <a:r>
                        <a:rPr lang="tr-TR" sz="2000" kern="100" dirty="0">
                          <a:effectLst/>
                          <a:latin typeface="Times New Roman" panose="02020603050405020304" pitchFamily="18" charset="0"/>
                          <a:cs typeface="Times New Roman" panose="02020603050405020304" pitchFamily="18" charset="0"/>
                        </a:rPr>
                        <a:t>6. Yaşamımızı Kolaylaştıran Elektrik </a:t>
                      </a:r>
                      <a:endParaRPr lang="tr-TR" sz="2000" kern="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3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12</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11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566080">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7. Toprağı Tanıyorum, Tarımı Keşfediyorum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dirty="0">
                          <a:effectLst/>
                          <a:latin typeface="Times New Roman" panose="02020603050405020304" pitchFamily="18" charset="0"/>
                          <a:cs typeface="Times New Roman" panose="02020603050405020304" pitchFamily="18" charset="0"/>
                        </a:rPr>
                        <a:t>2 </a:t>
                      </a:r>
                      <a:endParaRPr lang="tr-TR" sz="2000" kern="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12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11</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566080">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8. Canlıların Yaşam Alanlarına Yolculuk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3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dirty="0">
                          <a:effectLst/>
                          <a:latin typeface="Times New Roman" panose="02020603050405020304" pitchFamily="18" charset="0"/>
                          <a:cs typeface="Times New Roman" panose="02020603050405020304" pitchFamily="18" charset="0"/>
                        </a:rPr>
                        <a:t>15 </a:t>
                      </a:r>
                      <a:endParaRPr lang="tr-TR" sz="2000" kern="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14</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273405">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Okul Temelli Planlama*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dirty="0">
                          <a:effectLst/>
                          <a:latin typeface="Times New Roman" panose="02020603050405020304" pitchFamily="18" charset="0"/>
                          <a:cs typeface="Times New Roman" panose="02020603050405020304" pitchFamily="18" charset="0"/>
                        </a:rPr>
                        <a:t>6 </a:t>
                      </a:r>
                      <a:endParaRPr lang="tr-TR" sz="2000" kern="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dirty="0">
                          <a:effectLst/>
                          <a:latin typeface="Times New Roman" panose="02020603050405020304" pitchFamily="18" charset="0"/>
                          <a:cs typeface="Times New Roman" panose="02020603050405020304" pitchFamily="18" charset="0"/>
                        </a:rPr>
                        <a:t>6 </a:t>
                      </a:r>
                      <a:endParaRPr lang="tr-TR" sz="2000" kern="100"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273405">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20</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a:effectLst/>
                          <a:latin typeface="Times New Roman" panose="02020603050405020304" pitchFamily="18" charset="0"/>
                          <a:cs typeface="Times New Roman" panose="02020603050405020304" pitchFamily="18" charset="0"/>
                        </a:rPr>
                        <a:t>108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2000" kern="100" dirty="0">
                          <a:effectLst/>
                          <a:latin typeface="Times New Roman" panose="02020603050405020304" pitchFamily="18" charset="0"/>
                          <a:cs typeface="Times New Roman" panose="02020603050405020304" pitchFamily="18" charset="0"/>
                        </a:rPr>
                        <a:t>100</a:t>
                      </a:r>
                      <a:endParaRPr lang="tr-TR" sz="2000" kern="100"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3760939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3A49FBB-3C1C-CCDB-0E19-680FCFCF18A1}"/>
              </a:ext>
            </a:extLst>
          </p:cNvPr>
          <p:cNvSpPr>
            <a:spLocks noGrp="1"/>
          </p:cNvSpPr>
          <p:nvPr>
            <p:ph type="title"/>
          </p:nvPr>
        </p:nvSpPr>
        <p:spPr/>
        <p:txBody>
          <a:bodyPr>
            <a:normAutofit/>
          </a:bodyPr>
          <a:lstStyle/>
          <a:p>
            <a:pPr algn="ctr"/>
            <a:r>
              <a:rPr lang="tr-TR" dirty="0"/>
              <a:t>FEN BİLİMLERİ DERSİ ÖĞRETİM PROGRAMI</a:t>
            </a:r>
            <a:br>
              <a:rPr lang="tr-TR" dirty="0"/>
            </a:br>
            <a:r>
              <a:rPr lang="tr-TR" dirty="0"/>
              <a:t>(3. SINIF)</a:t>
            </a:r>
          </a:p>
        </p:txBody>
      </p:sp>
      <p:sp>
        <p:nvSpPr>
          <p:cNvPr id="4" name="İçerik Yer Tutucusu 3">
            <a:extLst>
              <a:ext uri="{FF2B5EF4-FFF2-40B4-BE49-F238E27FC236}">
                <a16:creationId xmlns:a16="http://schemas.microsoft.com/office/drawing/2014/main" id="{8229205B-CB0E-CA71-DC94-FDED7CA6BF45}"/>
              </a:ext>
            </a:extLst>
          </p:cNvPr>
          <p:cNvSpPr>
            <a:spLocks noGrp="1"/>
          </p:cNvSpPr>
          <p:nvPr>
            <p:ph idx="1"/>
          </p:nvPr>
        </p:nvSpPr>
        <p:spPr/>
        <p:txBody>
          <a:bodyPr/>
          <a:lstStyle/>
          <a:p>
            <a:pPr algn="just"/>
            <a:r>
              <a:rPr lang="tr-TR" dirty="0"/>
              <a:t>2018 öğretim programında 7 ünite , 36 kazanım ,108 ders saati vardır.</a:t>
            </a:r>
          </a:p>
          <a:p>
            <a:pPr algn="just"/>
            <a:r>
              <a:rPr lang="tr-TR" dirty="0"/>
              <a:t>2024 öğretim programında 8 ünite , 20 öğrenme çıktısı , 108 ders saati vardır. Ders saatlerinin 6 saati okul temelli planlamaya ayrılmıştır.</a:t>
            </a:r>
          </a:p>
          <a:p>
            <a:endParaRPr lang="tr-TR" dirty="0"/>
          </a:p>
        </p:txBody>
      </p:sp>
    </p:spTree>
    <p:extLst>
      <p:ext uri="{BB962C8B-B14F-4D97-AF65-F5344CB8AC3E}">
        <p14:creationId xmlns:p14="http://schemas.microsoft.com/office/powerpoint/2010/main" val="24932311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3A49FBB-3C1C-CCDB-0E19-680FCFCF18A1}"/>
              </a:ext>
            </a:extLst>
          </p:cNvPr>
          <p:cNvSpPr>
            <a:spLocks noGrp="1"/>
          </p:cNvSpPr>
          <p:nvPr>
            <p:ph type="title"/>
          </p:nvPr>
        </p:nvSpPr>
        <p:spPr/>
        <p:txBody>
          <a:bodyPr/>
          <a:lstStyle/>
          <a:p>
            <a:pPr algn="ctr"/>
            <a:r>
              <a:rPr lang="tr-TR" dirty="0"/>
              <a:t>FEN BİLİMLERİ DERSİ 2018 ÖĞRETİM PROGRAMI (4.SINIF)</a:t>
            </a:r>
          </a:p>
        </p:txBody>
      </p:sp>
      <p:graphicFrame>
        <p:nvGraphicFramePr>
          <p:cNvPr id="8" name="İçerik Yer Tutucusu 7"/>
          <p:cNvGraphicFramePr>
            <a:graphicFrameLocks noGrp="1"/>
          </p:cNvGraphicFramePr>
          <p:nvPr>
            <p:ph idx="1"/>
            <p:extLst>
              <p:ext uri="{D42A27DB-BD31-4B8C-83A1-F6EECF244321}">
                <p14:modId xmlns:p14="http://schemas.microsoft.com/office/powerpoint/2010/main" val="2775911369"/>
              </p:ext>
            </p:extLst>
          </p:nvPr>
        </p:nvGraphicFramePr>
        <p:xfrm>
          <a:off x="838199" y="1825625"/>
          <a:ext cx="10294258" cy="4477310"/>
        </p:xfrm>
        <a:graphic>
          <a:graphicData uri="http://schemas.openxmlformats.org/drawingml/2006/table">
            <a:tbl>
              <a:tblPr firstRow="1" firstCol="1" bandRow="1">
                <a:tableStyleId>{5C22544A-7EE6-4342-B048-85BDC9FD1C3A}</a:tableStyleId>
              </a:tblPr>
              <a:tblGrid>
                <a:gridCol w="713391">
                  <a:extLst>
                    <a:ext uri="{9D8B030D-6E8A-4147-A177-3AD203B41FA5}">
                      <a16:colId xmlns:a16="http://schemas.microsoft.com/office/drawing/2014/main" val="20000"/>
                    </a:ext>
                  </a:extLst>
                </a:gridCol>
                <a:gridCol w="2847683">
                  <a:extLst>
                    <a:ext uri="{9D8B030D-6E8A-4147-A177-3AD203B41FA5}">
                      <a16:colId xmlns:a16="http://schemas.microsoft.com/office/drawing/2014/main" val="20001"/>
                    </a:ext>
                  </a:extLst>
                </a:gridCol>
                <a:gridCol w="1681485">
                  <a:extLst>
                    <a:ext uri="{9D8B030D-6E8A-4147-A177-3AD203B41FA5}">
                      <a16:colId xmlns:a16="http://schemas.microsoft.com/office/drawing/2014/main" val="20002"/>
                    </a:ext>
                  </a:extLst>
                </a:gridCol>
                <a:gridCol w="1689939">
                  <a:extLst>
                    <a:ext uri="{9D8B030D-6E8A-4147-A177-3AD203B41FA5}">
                      <a16:colId xmlns:a16="http://schemas.microsoft.com/office/drawing/2014/main" val="20003"/>
                    </a:ext>
                  </a:extLst>
                </a:gridCol>
                <a:gridCol w="1679068">
                  <a:extLst>
                    <a:ext uri="{9D8B030D-6E8A-4147-A177-3AD203B41FA5}">
                      <a16:colId xmlns:a16="http://schemas.microsoft.com/office/drawing/2014/main" val="20004"/>
                    </a:ext>
                  </a:extLst>
                </a:gridCol>
                <a:gridCol w="1682692">
                  <a:extLst>
                    <a:ext uri="{9D8B030D-6E8A-4147-A177-3AD203B41FA5}">
                      <a16:colId xmlns:a16="http://schemas.microsoft.com/office/drawing/2014/main" val="20005"/>
                    </a:ext>
                  </a:extLst>
                </a:gridCol>
              </a:tblGrid>
              <a:tr h="282242">
                <a:tc>
                  <a:txBody>
                    <a:bodyPr/>
                    <a:lstStyle/>
                    <a:p>
                      <a:pPr algn="ctr">
                        <a:lnSpc>
                          <a:spcPct val="106000"/>
                        </a:lnSpc>
                        <a:spcAft>
                          <a:spcPts val="800"/>
                        </a:spcAft>
                      </a:pPr>
                      <a:r>
                        <a:rPr lang="tr-TR" sz="1800" kern="100" dirty="0">
                          <a:effectLst/>
                          <a:latin typeface="Times New Roman" panose="02020603050405020304" pitchFamily="18" charset="0"/>
                          <a:cs typeface="Times New Roman" panose="02020603050405020304" pitchFamily="18" charset="0"/>
                        </a:rPr>
                        <a:t>No </a:t>
                      </a:r>
                      <a:endParaRPr lang="tr-TR" sz="1800" kern="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1800" kern="100">
                          <a:effectLst/>
                          <a:latin typeface="Times New Roman" panose="02020603050405020304" pitchFamily="18" charset="0"/>
                          <a:cs typeface="Times New Roman" panose="02020603050405020304" pitchFamily="18" charset="0"/>
                        </a:rPr>
                        <a:t> Ünite Adı</a:t>
                      </a:r>
                      <a:endParaRPr lang="tr-TR" sz="18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1800" kern="100">
                          <a:effectLst/>
                          <a:latin typeface="Times New Roman" panose="02020603050405020304" pitchFamily="18" charset="0"/>
                          <a:cs typeface="Times New Roman" panose="02020603050405020304" pitchFamily="18" charset="0"/>
                        </a:rPr>
                        <a:t>Konu Alanı Adı </a:t>
                      </a:r>
                      <a:endParaRPr lang="tr-TR" sz="18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1800" kern="100">
                          <a:effectLst/>
                          <a:latin typeface="Times New Roman" panose="02020603050405020304" pitchFamily="18" charset="0"/>
                          <a:cs typeface="Times New Roman" panose="02020603050405020304" pitchFamily="18" charset="0"/>
                        </a:rPr>
                        <a:t>Kazanım Sayısı</a:t>
                      </a:r>
                      <a:endParaRPr lang="tr-TR" sz="18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1800" kern="100">
                          <a:effectLst/>
                          <a:latin typeface="Times New Roman" panose="02020603050405020304" pitchFamily="18" charset="0"/>
                          <a:cs typeface="Times New Roman" panose="02020603050405020304" pitchFamily="18" charset="0"/>
                        </a:rPr>
                        <a:t>Ders Saati</a:t>
                      </a:r>
                      <a:endParaRPr lang="tr-TR" sz="18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800"/>
                        </a:spcAft>
                      </a:pPr>
                      <a:r>
                        <a:rPr lang="tr-TR" sz="1800" kern="100">
                          <a:effectLst/>
                          <a:latin typeface="Times New Roman" panose="02020603050405020304" pitchFamily="18" charset="0"/>
                          <a:cs typeface="Times New Roman" panose="02020603050405020304" pitchFamily="18" charset="0"/>
                        </a:rPr>
                        <a:t>Yüzde %</a:t>
                      </a:r>
                      <a:endParaRPr lang="tr-TR" sz="1800" kern="1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35179">
                <a:tc>
                  <a:txBody>
                    <a:bodyPr/>
                    <a:lstStyle/>
                    <a:p>
                      <a:pPr algn="ctr">
                        <a:lnSpc>
                          <a:spcPct val="150000"/>
                        </a:lnSpc>
                        <a:spcAft>
                          <a:spcPts val="800"/>
                        </a:spcAft>
                      </a:pPr>
                      <a:r>
                        <a:rPr lang="tr-TR" sz="1800" kern="100">
                          <a:effectLst/>
                          <a:latin typeface="Times New Roman" panose="02020603050405020304" pitchFamily="18" charset="0"/>
                          <a:cs typeface="Times New Roman" panose="02020603050405020304" pitchFamily="18" charset="0"/>
                        </a:rPr>
                        <a:t>1</a:t>
                      </a:r>
                      <a:endParaRPr lang="tr-TR" sz="18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1800" kern="100" dirty="0">
                          <a:effectLst/>
                          <a:latin typeface="Times New Roman" panose="02020603050405020304" pitchFamily="18" charset="0"/>
                          <a:cs typeface="Times New Roman" panose="02020603050405020304" pitchFamily="18" charset="0"/>
                        </a:rPr>
                        <a:t>Yer Kabuğu ve Dünya’mızın Hareketleri</a:t>
                      </a:r>
                      <a:endParaRPr lang="tr-TR" sz="1800" kern="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1800" kern="100">
                          <a:effectLst/>
                          <a:latin typeface="Times New Roman" panose="02020603050405020304" pitchFamily="18" charset="0"/>
                          <a:cs typeface="Times New Roman" panose="02020603050405020304" pitchFamily="18" charset="0"/>
                        </a:rPr>
                        <a:t>Dünya ve Evren</a:t>
                      </a:r>
                      <a:endParaRPr lang="tr-TR" sz="18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1800" kern="100">
                          <a:effectLst/>
                          <a:latin typeface="Times New Roman" panose="02020603050405020304" pitchFamily="18" charset="0"/>
                          <a:cs typeface="Times New Roman" panose="02020603050405020304" pitchFamily="18" charset="0"/>
                        </a:rPr>
                        <a:t>5 </a:t>
                      </a:r>
                      <a:endParaRPr lang="tr-TR" sz="18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1800" kern="100">
                          <a:effectLst/>
                          <a:latin typeface="Times New Roman" panose="02020603050405020304" pitchFamily="18" charset="0"/>
                          <a:cs typeface="Times New Roman" panose="02020603050405020304" pitchFamily="18" charset="0"/>
                        </a:rPr>
                        <a:t>15 </a:t>
                      </a:r>
                      <a:endParaRPr lang="tr-TR" sz="18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1800" kern="100">
                          <a:effectLst/>
                          <a:latin typeface="Times New Roman" panose="02020603050405020304" pitchFamily="18" charset="0"/>
                          <a:cs typeface="Times New Roman" panose="02020603050405020304" pitchFamily="18" charset="0"/>
                        </a:rPr>
                        <a:t>13,9</a:t>
                      </a:r>
                      <a:endParaRPr lang="tr-TR" sz="1800" kern="1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82242">
                <a:tc>
                  <a:txBody>
                    <a:bodyPr/>
                    <a:lstStyle/>
                    <a:p>
                      <a:pPr algn="ctr">
                        <a:lnSpc>
                          <a:spcPct val="150000"/>
                        </a:lnSpc>
                        <a:spcAft>
                          <a:spcPts val="800"/>
                        </a:spcAft>
                      </a:pPr>
                      <a:r>
                        <a:rPr lang="tr-TR" sz="1800" kern="100">
                          <a:effectLst/>
                          <a:latin typeface="Times New Roman" panose="02020603050405020304" pitchFamily="18" charset="0"/>
                          <a:cs typeface="Times New Roman" panose="02020603050405020304" pitchFamily="18" charset="0"/>
                        </a:rPr>
                        <a:t>2</a:t>
                      </a:r>
                      <a:endParaRPr lang="tr-TR" sz="18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1800" kern="100" dirty="0">
                          <a:effectLst/>
                          <a:latin typeface="Times New Roman" panose="02020603050405020304" pitchFamily="18" charset="0"/>
                          <a:cs typeface="Times New Roman" panose="02020603050405020304" pitchFamily="18" charset="0"/>
                        </a:rPr>
                        <a:t>Besinlerimiz </a:t>
                      </a:r>
                      <a:endParaRPr lang="tr-TR" sz="1800" kern="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1800" kern="100">
                          <a:effectLst/>
                          <a:latin typeface="Times New Roman" panose="02020603050405020304" pitchFamily="18" charset="0"/>
                          <a:cs typeface="Times New Roman" panose="02020603050405020304" pitchFamily="18" charset="0"/>
                        </a:rPr>
                        <a:t>Canlılar ve Yaşam</a:t>
                      </a:r>
                      <a:endParaRPr lang="tr-TR" sz="18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1800" kern="100">
                          <a:effectLst/>
                          <a:latin typeface="Times New Roman" panose="02020603050405020304" pitchFamily="18" charset="0"/>
                          <a:cs typeface="Times New Roman" panose="02020603050405020304" pitchFamily="18" charset="0"/>
                        </a:rPr>
                        <a:t>6 </a:t>
                      </a:r>
                      <a:endParaRPr lang="tr-TR" sz="18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1800" kern="100">
                          <a:effectLst/>
                          <a:latin typeface="Times New Roman" panose="02020603050405020304" pitchFamily="18" charset="0"/>
                          <a:cs typeface="Times New Roman" panose="02020603050405020304" pitchFamily="18" charset="0"/>
                        </a:rPr>
                        <a:t>18 </a:t>
                      </a:r>
                      <a:endParaRPr lang="tr-TR" sz="18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1800" kern="100">
                          <a:effectLst/>
                          <a:latin typeface="Times New Roman" panose="02020603050405020304" pitchFamily="18" charset="0"/>
                          <a:cs typeface="Times New Roman" panose="02020603050405020304" pitchFamily="18" charset="0"/>
                        </a:rPr>
                        <a:t>16,7</a:t>
                      </a:r>
                      <a:endParaRPr lang="tr-TR" sz="1800" kern="1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82242">
                <a:tc>
                  <a:txBody>
                    <a:bodyPr/>
                    <a:lstStyle/>
                    <a:p>
                      <a:pPr algn="ctr">
                        <a:lnSpc>
                          <a:spcPct val="150000"/>
                        </a:lnSpc>
                        <a:spcAft>
                          <a:spcPts val="800"/>
                        </a:spcAft>
                      </a:pPr>
                      <a:r>
                        <a:rPr lang="tr-TR" sz="1800" kern="100">
                          <a:effectLst/>
                          <a:latin typeface="Times New Roman" panose="02020603050405020304" pitchFamily="18" charset="0"/>
                          <a:cs typeface="Times New Roman" panose="02020603050405020304" pitchFamily="18" charset="0"/>
                        </a:rPr>
                        <a:t>3</a:t>
                      </a:r>
                      <a:endParaRPr lang="tr-TR" sz="18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1800" kern="100" dirty="0">
                          <a:effectLst/>
                          <a:latin typeface="Times New Roman" panose="02020603050405020304" pitchFamily="18" charset="0"/>
                          <a:cs typeface="Times New Roman" panose="02020603050405020304" pitchFamily="18" charset="0"/>
                        </a:rPr>
                        <a:t>Kuvvetin Etkileri </a:t>
                      </a:r>
                      <a:endParaRPr lang="tr-TR" sz="1800" kern="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1800" kern="100">
                          <a:effectLst/>
                          <a:latin typeface="Times New Roman" panose="02020603050405020304" pitchFamily="18" charset="0"/>
                          <a:cs typeface="Times New Roman" panose="02020603050405020304" pitchFamily="18" charset="0"/>
                        </a:rPr>
                        <a:t>Fiziksel Olaylar </a:t>
                      </a:r>
                      <a:endParaRPr lang="tr-TR" sz="18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1800" kern="100">
                          <a:effectLst/>
                          <a:latin typeface="Times New Roman" panose="02020603050405020304" pitchFamily="18" charset="0"/>
                          <a:cs typeface="Times New Roman" panose="02020603050405020304" pitchFamily="18" charset="0"/>
                        </a:rPr>
                        <a:t>5 </a:t>
                      </a:r>
                      <a:endParaRPr lang="tr-TR" sz="18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1800" kern="100">
                          <a:effectLst/>
                          <a:latin typeface="Times New Roman" panose="02020603050405020304" pitchFamily="18" charset="0"/>
                          <a:cs typeface="Times New Roman" panose="02020603050405020304" pitchFamily="18" charset="0"/>
                        </a:rPr>
                        <a:t>12 </a:t>
                      </a:r>
                      <a:endParaRPr lang="tr-TR" sz="18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1800" kern="100">
                          <a:effectLst/>
                          <a:latin typeface="Times New Roman" panose="02020603050405020304" pitchFamily="18" charset="0"/>
                          <a:cs typeface="Times New Roman" panose="02020603050405020304" pitchFamily="18" charset="0"/>
                        </a:rPr>
                        <a:t>11,1</a:t>
                      </a:r>
                      <a:endParaRPr lang="tr-TR" sz="1800" kern="1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82242">
                <a:tc>
                  <a:txBody>
                    <a:bodyPr/>
                    <a:lstStyle/>
                    <a:p>
                      <a:pPr algn="ctr">
                        <a:lnSpc>
                          <a:spcPct val="150000"/>
                        </a:lnSpc>
                        <a:spcAft>
                          <a:spcPts val="800"/>
                        </a:spcAft>
                      </a:pPr>
                      <a:r>
                        <a:rPr lang="tr-TR" sz="1800" kern="100">
                          <a:effectLst/>
                          <a:latin typeface="Times New Roman" panose="02020603050405020304" pitchFamily="18" charset="0"/>
                          <a:cs typeface="Times New Roman" panose="02020603050405020304" pitchFamily="18" charset="0"/>
                        </a:rPr>
                        <a:t>4</a:t>
                      </a:r>
                      <a:endParaRPr lang="tr-TR" sz="18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1800" kern="100" dirty="0">
                          <a:effectLst/>
                          <a:latin typeface="Times New Roman" panose="02020603050405020304" pitchFamily="18" charset="0"/>
                          <a:cs typeface="Times New Roman" panose="02020603050405020304" pitchFamily="18" charset="0"/>
                        </a:rPr>
                        <a:t>Maddenin Özellikleri </a:t>
                      </a:r>
                      <a:endParaRPr lang="tr-TR" sz="1800" kern="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1800" kern="100">
                          <a:effectLst/>
                          <a:latin typeface="Times New Roman" panose="02020603050405020304" pitchFamily="18" charset="0"/>
                          <a:cs typeface="Times New Roman" panose="02020603050405020304" pitchFamily="18" charset="0"/>
                        </a:rPr>
                        <a:t>Madde ve Doğası  </a:t>
                      </a:r>
                      <a:endParaRPr lang="tr-TR" sz="18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1800" kern="100">
                          <a:effectLst/>
                          <a:latin typeface="Times New Roman" panose="02020603050405020304" pitchFamily="18" charset="0"/>
                          <a:cs typeface="Times New Roman" panose="02020603050405020304" pitchFamily="18" charset="0"/>
                        </a:rPr>
                        <a:t>10 </a:t>
                      </a:r>
                      <a:endParaRPr lang="tr-TR" sz="18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1800" kern="100">
                          <a:effectLst/>
                          <a:latin typeface="Times New Roman" panose="02020603050405020304" pitchFamily="18" charset="0"/>
                          <a:cs typeface="Times New Roman" panose="02020603050405020304" pitchFamily="18" charset="0"/>
                        </a:rPr>
                        <a:t>21 </a:t>
                      </a:r>
                      <a:endParaRPr lang="tr-TR" sz="18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1800" kern="100">
                          <a:effectLst/>
                          <a:latin typeface="Times New Roman" panose="02020603050405020304" pitchFamily="18" charset="0"/>
                          <a:cs typeface="Times New Roman" panose="02020603050405020304" pitchFamily="18" charset="0"/>
                        </a:rPr>
                        <a:t>19,4</a:t>
                      </a:r>
                      <a:endParaRPr lang="tr-TR" sz="1800" kern="1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869049">
                <a:tc>
                  <a:txBody>
                    <a:bodyPr/>
                    <a:lstStyle/>
                    <a:p>
                      <a:pPr algn="ctr">
                        <a:lnSpc>
                          <a:spcPct val="150000"/>
                        </a:lnSpc>
                        <a:spcAft>
                          <a:spcPts val="800"/>
                        </a:spcAft>
                      </a:pPr>
                      <a:r>
                        <a:rPr lang="tr-TR" sz="1800" kern="100">
                          <a:effectLst/>
                          <a:latin typeface="Times New Roman" panose="02020603050405020304" pitchFamily="18" charset="0"/>
                          <a:cs typeface="Times New Roman" panose="02020603050405020304" pitchFamily="18" charset="0"/>
                        </a:rPr>
                        <a:t>5</a:t>
                      </a:r>
                      <a:endParaRPr lang="tr-TR" sz="18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1800" kern="100">
                          <a:effectLst/>
                          <a:latin typeface="Times New Roman" panose="02020603050405020304" pitchFamily="18" charset="0"/>
                          <a:cs typeface="Times New Roman" panose="02020603050405020304" pitchFamily="18" charset="0"/>
                        </a:rPr>
                        <a:t>Aydınlatma ve Ses Teknolojileri </a:t>
                      </a:r>
                      <a:endParaRPr lang="tr-TR" sz="18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1800" kern="100" dirty="0">
                          <a:effectLst/>
                          <a:latin typeface="Times New Roman" panose="02020603050405020304" pitchFamily="18" charset="0"/>
                          <a:cs typeface="Times New Roman" panose="02020603050405020304" pitchFamily="18" charset="0"/>
                        </a:rPr>
                        <a:t>Fiziksel Olaylar </a:t>
                      </a:r>
                      <a:endParaRPr lang="tr-TR" sz="1800" kern="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1800" kern="100" dirty="0">
                          <a:effectLst/>
                          <a:latin typeface="Times New Roman" panose="02020603050405020304" pitchFamily="18" charset="0"/>
                          <a:cs typeface="Times New Roman" panose="02020603050405020304" pitchFamily="18" charset="0"/>
                        </a:rPr>
                        <a:t>12 </a:t>
                      </a:r>
                      <a:endParaRPr lang="tr-TR" sz="1800" kern="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1800" kern="100">
                          <a:effectLst/>
                          <a:latin typeface="Times New Roman" panose="02020603050405020304" pitchFamily="18" charset="0"/>
                          <a:cs typeface="Times New Roman" panose="02020603050405020304" pitchFamily="18" charset="0"/>
                        </a:rPr>
                        <a:t>21 </a:t>
                      </a:r>
                      <a:endParaRPr lang="tr-TR" sz="18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1800" kern="100">
                          <a:effectLst/>
                          <a:latin typeface="Times New Roman" panose="02020603050405020304" pitchFamily="18" charset="0"/>
                          <a:cs typeface="Times New Roman" panose="02020603050405020304" pitchFamily="18" charset="0"/>
                        </a:rPr>
                        <a:t>19,4</a:t>
                      </a:r>
                      <a:endParaRPr lang="tr-TR" sz="1800" kern="1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82242">
                <a:tc>
                  <a:txBody>
                    <a:bodyPr/>
                    <a:lstStyle/>
                    <a:p>
                      <a:pPr algn="ctr">
                        <a:lnSpc>
                          <a:spcPct val="150000"/>
                        </a:lnSpc>
                        <a:spcAft>
                          <a:spcPts val="800"/>
                        </a:spcAft>
                      </a:pPr>
                      <a:r>
                        <a:rPr lang="tr-TR" sz="1800" kern="100">
                          <a:effectLst/>
                          <a:latin typeface="Times New Roman" panose="02020603050405020304" pitchFamily="18" charset="0"/>
                          <a:cs typeface="Times New Roman" panose="02020603050405020304" pitchFamily="18" charset="0"/>
                        </a:rPr>
                        <a:t>6</a:t>
                      </a:r>
                      <a:endParaRPr lang="tr-TR" sz="18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1800" kern="100">
                          <a:effectLst/>
                          <a:latin typeface="Times New Roman" panose="02020603050405020304" pitchFamily="18" charset="0"/>
                          <a:cs typeface="Times New Roman" panose="02020603050405020304" pitchFamily="18" charset="0"/>
                        </a:rPr>
                        <a:t>İnsan ve Çevre </a:t>
                      </a:r>
                      <a:endParaRPr lang="tr-TR" sz="18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1800" kern="100">
                          <a:effectLst/>
                          <a:latin typeface="Times New Roman" panose="02020603050405020304" pitchFamily="18" charset="0"/>
                          <a:cs typeface="Times New Roman" panose="02020603050405020304" pitchFamily="18" charset="0"/>
                        </a:rPr>
                        <a:t>Canlılar ve Yaşam </a:t>
                      </a:r>
                      <a:endParaRPr lang="tr-TR" sz="18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1800" kern="100" dirty="0">
                          <a:effectLst/>
                          <a:latin typeface="Times New Roman" panose="02020603050405020304" pitchFamily="18" charset="0"/>
                          <a:cs typeface="Times New Roman" panose="02020603050405020304" pitchFamily="18" charset="0"/>
                        </a:rPr>
                        <a:t>2 </a:t>
                      </a:r>
                      <a:endParaRPr lang="tr-TR" sz="1800" kern="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1800" kern="100">
                          <a:effectLst/>
                          <a:latin typeface="Times New Roman" panose="02020603050405020304" pitchFamily="18" charset="0"/>
                          <a:cs typeface="Times New Roman" panose="02020603050405020304" pitchFamily="18" charset="0"/>
                        </a:rPr>
                        <a:t>6 </a:t>
                      </a:r>
                      <a:endParaRPr lang="tr-TR" sz="18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1800" kern="100">
                          <a:effectLst/>
                          <a:latin typeface="Times New Roman" panose="02020603050405020304" pitchFamily="18" charset="0"/>
                          <a:cs typeface="Times New Roman" panose="02020603050405020304" pitchFamily="18" charset="0"/>
                        </a:rPr>
                        <a:t>5,6</a:t>
                      </a:r>
                      <a:endParaRPr lang="tr-TR" sz="1800" kern="1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282242">
                <a:tc>
                  <a:txBody>
                    <a:bodyPr/>
                    <a:lstStyle/>
                    <a:p>
                      <a:pPr algn="ctr">
                        <a:lnSpc>
                          <a:spcPct val="150000"/>
                        </a:lnSpc>
                        <a:spcAft>
                          <a:spcPts val="800"/>
                        </a:spcAft>
                      </a:pPr>
                      <a:r>
                        <a:rPr lang="tr-TR" sz="1800" kern="100">
                          <a:effectLst/>
                          <a:latin typeface="Times New Roman" panose="02020603050405020304" pitchFamily="18" charset="0"/>
                          <a:cs typeface="Times New Roman" panose="02020603050405020304" pitchFamily="18" charset="0"/>
                        </a:rPr>
                        <a:t>7</a:t>
                      </a:r>
                      <a:endParaRPr lang="tr-TR" sz="18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1800" kern="100">
                          <a:effectLst/>
                          <a:latin typeface="Times New Roman" panose="02020603050405020304" pitchFamily="18" charset="0"/>
                          <a:cs typeface="Times New Roman" panose="02020603050405020304" pitchFamily="18" charset="0"/>
                        </a:rPr>
                        <a:t>Basit Elektrik Devreler</a:t>
                      </a:r>
                      <a:endParaRPr lang="tr-TR" sz="18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1800" kern="100">
                          <a:effectLst/>
                          <a:latin typeface="Times New Roman" panose="02020603050405020304" pitchFamily="18" charset="0"/>
                          <a:cs typeface="Times New Roman" panose="02020603050405020304" pitchFamily="18" charset="0"/>
                        </a:rPr>
                        <a:t>Fiziksel Olaylar</a:t>
                      </a:r>
                      <a:endParaRPr lang="tr-TR" sz="18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1800" kern="100">
                          <a:effectLst/>
                          <a:latin typeface="Times New Roman" panose="02020603050405020304" pitchFamily="18" charset="0"/>
                          <a:cs typeface="Times New Roman" panose="02020603050405020304" pitchFamily="18" charset="0"/>
                        </a:rPr>
                        <a:t>3 </a:t>
                      </a:r>
                      <a:endParaRPr lang="tr-TR" sz="18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1800" kern="100" dirty="0">
                          <a:effectLst/>
                          <a:latin typeface="Times New Roman" panose="02020603050405020304" pitchFamily="18" charset="0"/>
                          <a:cs typeface="Times New Roman" panose="02020603050405020304" pitchFamily="18" charset="0"/>
                        </a:rPr>
                        <a:t>6 </a:t>
                      </a:r>
                      <a:endParaRPr lang="tr-TR" sz="1800" kern="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1800" kern="100">
                          <a:effectLst/>
                          <a:latin typeface="Times New Roman" panose="02020603050405020304" pitchFamily="18" charset="0"/>
                          <a:cs typeface="Times New Roman" panose="02020603050405020304" pitchFamily="18" charset="0"/>
                        </a:rPr>
                        <a:t>5,6</a:t>
                      </a:r>
                      <a:endParaRPr lang="tr-TR" sz="1800" kern="1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213154">
                <a:tc>
                  <a:txBody>
                    <a:bodyPr/>
                    <a:lstStyle/>
                    <a:p>
                      <a:pPr algn="ctr">
                        <a:lnSpc>
                          <a:spcPct val="106000"/>
                        </a:lnSpc>
                        <a:spcAft>
                          <a:spcPts val="800"/>
                        </a:spcAft>
                      </a:pPr>
                      <a:r>
                        <a:rPr lang="tr-TR" sz="1800" kern="100">
                          <a:effectLst/>
                          <a:latin typeface="Times New Roman" panose="02020603050405020304" pitchFamily="18" charset="0"/>
                          <a:cs typeface="Times New Roman" panose="02020603050405020304" pitchFamily="18" charset="0"/>
                        </a:rPr>
                        <a:t> </a:t>
                      </a:r>
                      <a:endParaRPr lang="tr-TR" sz="18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1800" kern="100">
                          <a:effectLst/>
                          <a:latin typeface="Times New Roman" panose="02020603050405020304" pitchFamily="18" charset="0"/>
                          <a:cs typeface="Times New Roman" panose="02020603050405020304" pitchFamily="18" charset="0"/>
                        </a:rPr>
                        <a:t> </a:t>
                      </a:r>
                      <a:endParaRPr lang="tr-TR" sz="18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1800" kern="100">
                          <a:effectLst/>
                          <a:latin typeface="Times New Roman" panose="02020603050405020304" pitchFamily="18" charset="0"/>
                          <a:cs typeface="Times New Roman" panose="02020603050405020304" pitchFamily="18" charset="0"/>
                        </a:rPr>
                        <a:t>Toplam </a:t>
                      </a:r>
                      <a:endParaRPr lang="tr-TR" sz="18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1800" kern="100">
                          <a:effectLst/>
                          <a:latin typeface="Times New Roman" panose="02020603050405020304" pitchFamily="18" charset="0"/>
                          <a:cs typeface="Times New Roman" panose="02020603050405020304" pitchFamily="18" charset="0"/>
                        </a:rPr>
                        <a:t>46 </a:t>
                      </a:r>
                      <a:endParaRPr lang="tr-TR" sz="18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1800" kern="100">
                          <a:effectLst/>
                          <a:latin typeface="Times New Roman" panose="02020603050405020304" pitchFamily="18" charset="0"/>
                          <a:cs typeface="Times New Roman" panose="02020603050405020304" pitchFamily="18" charset="0"/>
                        </a:rPr>
                        <a:t>108 </a:t>
                      </a:r>
                      <a:endParaRPr lang="tr-TR" sz="18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6000"/>
                        </a:lnSpc>
                        <a:spcAft>
                          <a:spcPts val="800"/>
                        </a:spcAft>
                      </a:pPr>
                      <a:r>
                        <a:rPr lang="tr-TR" sz="1800" kern="100" dirty="0">
                          <a:effectLst/>
                          <a:latin typeface="Times New Roman" panose="02020603050405020304" pitchFamily="18" charset="0"/>
                          <a:cs typeface="Times New Roman" panose="02020603050405020304" pitchFamily="18" charset="0"/>
                        </a:rPr>
                        <a:t>100</a:t>
                      </a:r>
                      <a:endParaRPr lang="tr-TR" sz="1800" kern="100"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9994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3A49FBB-3C1C-CCDB-0E19-680FCFCF18A1}"/>
              </a:ext>
            </a:extLst>
          </p:cNvPr>
          <p:cNvSpPr>
            <a:spLocks noGrp="1"/>
          </p:cNvSpPr>
          <p:nvPr>
            <p:ph type="title"/>
          </p:nvPr>
        </p:nvSpPr>
        <p:spPr/>
        <p:txBody>
          <a:bodyPr/>
          <a:lstStyle/>
          <a:p>
            <a:pPr algn="ctr"/>
            <a:r>
              <a:rPr lang="tr-TR" dirty="0"/>
              <a:t>FEN BİLİMLERİ DERSİ 2024 ÖĞRETİM PROGRAMI (4.SINIF)</a:t>
            </a:r>
          </a:p>
        </p:txBody>
      </p:sp>
      <p:graphicFrame>
        <p:nvGraphicFramePr>
          <p:cNvPr id="5" name="İçerik Yer Tutucusu 3"/>
          <p:cNvGraphicFramePr>
            <a:graphicFrameLocks noGrp="1"/>
          </p:cNvGraphicFramePr>
          <p:nvPr>
            <p:ph idx="1"/>
            <p:extLst>
              <p:ext uri="{D42A27DB-BD31-4B8C-83A1-F6EECF244321}">
                <p14:modId xmlns:p14="http://schemas.microsoft.com/office/powerpoint/2010/main" val="3597449219"/>
              </p:ext>
            </p:extLst>
          </p:nvPr>
        </p:nvGraphicFramePr>
        <p:xfrm>
          <a:off x="1012371" y="1668690"/>
          <a:ext cx="9452430" cy="4883600"/>
        </p:xfrm>
        <a:graphic>
          <a:graphicData uri="http://schemas.openxmlformats.org/drawingml/2006/table">
            <a:tbl>
              <a:tblPr firstRow="1" firstCol="1" bandRow="1">
                <a:tableStyleId>{5C22544A-7EE6-4342-B048-85BDC9FD1C3A}</a:tableStyleId>
              </a:tblPr>
              <a:tblGrid>
                <a:gridCol w="4836887">
                  <a:extLst>
                    <a:ext uri="{9D8B030D-6E8A-4147-A177-3AD203B41FA5}">
                      <a16:colId xmlns:a16="http://schemas.microsoft.com/office/drawing/2014/main" val="20000"/>
                    </a:ext>
                  </a:extLst>
                </a:gridCol>
                <a:gridCol w="1566372">
                  <a:extLst>
                    <a:ext uri="{9D8B030D-6E8A-4147-A177-3AD203B41FA5}">
                      <a16:colId xmlns:a16="http://schemas.microsoft.com/office/drawing/2014/main" val="20001"/>
                    </a:ext>
                  </a:extLst>
                </a:gridCol>
                <a:gridCol w="1287428">
                  <a:extLst>
                    <a:ext uri="{9D8B030D-6E8A-4147-A177-3AD203B41FA5}">
                      <a16:colId xmlns:a16="http://schemas.microsoft.com/office/drawing/2014/main" val="20002"/>
                    </a:ext>
                  </a:extLst>
                </a:gridCol>
                <a:gridCol w="1761743">
                  <a:extLst>
                    <a:ext uri="{9D8B030D-6E8A-4147-A177-3AD203B41FA5}">
                      <a16:colId xmlns:a16="http://schemas.microsoft.com/office/drawing/2014/main" val="20003"/>
                    </a:ext>
                  </a:extLst>
                </a:gridCol>
              </a:tblGrid>
              <a:tr h="0">
                <a:tc>
                  <a:txBody>
                    <a:bodyPr/>
                    <a:lstStyle/>
                    <a:p>
                      <a:pPr algn="ctr">
                        <a:lnSpc>
                          <a:spcPct val="150000"/>
                        </a:lnSpc>
                        <a:spcAft>
                          <a:spcPts val="800"/>
                        </a:spcAft>
                      </a:pPr>
                      <a:r>
                        <a:rPr lang="tr-TR" sz="2000" kern="100" dirty="0">
                          <a:effectLst/>
                          <a:latin typeface="Times New Roman" panose="02020603050405020304" pitchFamily="18" charset="0"/>
                          <a:cs typeface="Times New Roman" panose="02020603050405020304" pitchFamily="18" charset="0"/>
                        </a:rPr>
                        <a:t>Ünite Adı</a:t>
                      </a:r>
                      <a:endParaRPr lang="tr-TR" sz="2000" kern="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800"/>
                        </a:spcAft>
                      </a:pPr>
                      <a:r>
                        <a:rPr lang="tr-TR" sz="2000" kern="100">
                          <a:effectLst/>
                          <a:latin typeface="Times New Roman" panose="02020603050405020304" pitchFamily="18" charset="0"/>
                          <a:cs typeface="Times New Roman" panose="02020603050405020304" pitchFamily="18" charset="0"/>
                        </a:rPr>
                        <a:t>Öğrenme Çıktısı</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800"/>
                        </a:spcAft>
                      </a:pPr>
                      <a:r>
                        <a:rPr lang="tr-TR" sz="2000" kern="100">
                          <a:effectLst/>
                          <a:latin typeface="Times New Roman" panose="02020603050405020304" pitchFamily="18" charset="0"/>
                          <a:cs typeface="Times New Roman" panose="02020603050405020304" pitchFamily="18" charset="0"/>
                        </a:rPr>
                        <a:t>Ders Saati</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800"/>
                        </a:spcAft>
                      </a:pPr>
                      <a:r>
                        <a:rPr lang="tr-TR" sz="2000" kern="100">
                          <a:effectLst/>
                          <a:latin typeface="Times New Roman" panose="02020603050405020304" pitchFamily="18" charset="0"/>
                          <a:cs typeface="Times New Roman" panose="02020603050405020304" pitchFamily="18" charset="0"/>
                        </a:rPr>
                        <a:t>Yüzde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algn="l">
                        <a:lnSpc>
                          <a:spcPct val="150000"/>
                        </a:lnSpc>
                        <a:spcAft>
                          <a:spcPts val="800"/>
                        </a:spcAft>
                      </a:pPr>
                      <a:r>
                        <a:rPr lang="tr-TR" sz="2000" kern="100" dirty="0">
                          <a:effectLst/>
                          <a:latin typeface="Times New Roman" panose="02020603050405020304" pitchFamily="18" charset="0"/>
                          <a:cs typeface="Times New Roman" panose="02020603050405020304" pitchFamily="18" charset="0"/>
                        </a:rPr>
                        <a:t>1. Bilime Yolculuk </a:t>
                      </a:r>
                      <a:endParaRPr lang="tr-TR" sz="2000" kern="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800"/>
                        </a:spcAft>
                      </a:pPr>
                      <a:r>
                        <a:rPr lang="tr-TR" sz="2000" kern="100">
                          <a:effectLst/>
                          <a:latin typeface="Times New Roman" panose="02020603050405020304" pitchFamily="18" charset="0"/>
                          <a:cs typeface="Times New Roman" panose="02020603050405020304" pitchFamily="18" charset="0"/>
                        </a:rPr>
                        <a:t>2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800"/>
                        </a:spcAft>
                      </a:pPr>
                      <a:r>
                        <a:rPr lang="tr-TR" sz="2000" kern="100">
                          <a:effectLst/>
                          <a:latin typeface="Times New Roman" panose="02020603050405020304" pitchFamily="18" charset="0"/>
                          <a:cs typeface="Times New Roman" panose="02020603050405020304" pitchFamily="18" charset="0"/>
                        </a:rPr>
                        <a:t>12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800"/>
                        </a:spcAft>
                      </a:pPr>
                      <a:r>
                        <a:rPr lang="tr-TR" sz="2000" kern="100">
                          <a:effectLst/>
                          <a:latin typeface="Times New Roman" panose="02020603050405020304" pitchFamily="18" charset="0"/>
                          <a:cs typeface="Times New Roman" panose="02020603050405020304" pitchFamily="18" charset="0"/>
                        </a:rPr>
                        <a:t>11</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gn="l">
                        <a:lnSpc>
                          <a:spcPct val="150000"/>
                        </a:lnSpc>
                        <a:spcAft>
                          <a:spcPts val="800"/>
                        </a:spcAft>
                      </a:pPr>
                      <a:r>
                        <a:rPr lang="tr-TR" sz="2000" kern="100" dirty="0">
                          <a:effectLst/>
                          <a:latin typeface="Times New Roman" panose="02020603050405020304" pitchFamily="18" charset="0"/>
                          <a:cs typeface="Times New Roman" panose="02020603050405020304" pitchFamily="18" charset="0"/>
                        </a:rPr>
                        <a:t>2. Sağlıklı Besleniyorum </a:t>
                      </a:r>
                      <a:endParaRPr lang="tr-TR" sz="2000" kern="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800"/>
                        </a:spcAft>
                      </a:pPr>
                      <a:r>
                        <a:rPr lang="tr-TR" sz="2000" kern="100">
                          <a:effectLst/>
                          <a:latin typeface="Times New Roman" panose="02020603050405020304" pitchFamily="18" charset="0"/>
                          <a:cs typeface="Times New Roman" panose="02020603050405020304" pitchFamily="18" charset="0"/>
                        </a:rPr>
                        <a:t>3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800"/>
                        </a:spcAft>
                      </a:pPr>
                      <a:r>
                        <a:rPr lang="tr-TR" sz="2000" kern="100">
                          <a:effectLst/>
                          <a:latin typeface="Times New Roman" panose="02020603050405020304" pitchFamily="18" charset="0"/>
                          <a:cs typeface="Times New Roman" panose="02020603050405020304" pitchFamily="18" charset="0"/>
                        </a:rPr>
                        <a:t>15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800"/>
                        </a:spcAft>
                      </a:pPr>
                      <a:r>
                        <a:rPr lang="tr-TR" sz="2000" kern="100">
                          <a:effectLst/>
                          <a:latin typeface="Times New Roman" panose="02020603050405020304" pitchFamily="18" charset="0"/>
                          <a:cs typeface="Times New Roman" panose="02020603050405020304" pitchFamily="18" charset="0"/>
                        </a:rPr>
                        <a:t>14</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gn="l">
                        <a:lnSpc>
                          <a:spcPct val="150000"/>
                        </a:lnSpc>
                        <a:spcAft>
                          <a:spcPts val="800"/>
                        </a:spcAft>
                      </a:pPr>
                      <a:r>
                        <a:rPr lang="tr-TR" sz="2000" kern="100" dirty="0">
                          <a:effectLst/>
                          <a:latin typeface="Times New Roman" panose="02020603050405020304" pitchFamily="18" charset="0"/>
                          <a:cs typeface="Times New Roman" panose="02020603050405020304" pitchFamily="18" charset="0"/>
                        </a:rPr>
                        <a:t>3. Dünya’mızı Keşfedelim </a:t>
                      </a:r>
                      <a:endParaRPr lang="tr-TR" sz="2000" kern="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800"/>
                        </a:spcAft>
                      </a:pPr>
                      <a:r>
                        <a:rPr lang="tr-TR" sz="2000" kern="100">
                          <a:effectLst/>
                          <a:latin typeface="Times New Roman" panose="02020603050405020304" pitchFamily="18" charset="0"/>
                          <a:cs typeface="Times New Roman" panose="02020603050405020304" pitchFamily="18" charset="0"/>
                        </a:rPr>
                        <a:t>3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800"/>
                        </a:spcAft>
                      </a:pPr>
                      <a:r>
                        <a:rPr lang="tr-TR" sz="2000" kern="100">
                          <a:effectLst/>
                          <a:latin typeface="Times New Roman" panose="02020603050405020304" pitchFamily="18" charset="0"/>
                          <a:cs typeface="Times New Roman" panose="02020603050405020304" pitchFamily="18" charset="0"/>
                        </a:rPr>
                        <a:t>15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800"/>
                        </a:spcAft>
                      </a:pPr>
                      <a:r>
                        <a:rPr lang="tr-TR" sz="2000" kern="100">
                          <a:effectLst/>
                          <a:latin typeface="Times New Roman" panose="02020603050405020304" pitchFamily="18" charset="0"/>
                          <a:cs typeface="Times New Roman" panose="02020603050405020304" pitchFamily="18" charset="0"/>
                        </a:rPr>
                        <a:t>14</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algn="l">
                        <a:lnSpc>
                          <a:spcPct val="150000"/>
                        </a:lnSpc>
                        <a:spcAft>
                          <a:spcPts val="800"/>
                        </a:spcAft>
                      </a:pPr>
                      <a:r>
                        <a:rPr lang="tr-TR" sz="2000" kern="100" dirty="0">
                          <a:effectLst/>
                          <a:latin typeface="Times New Roman" panose="02020603050405020304" pitchFamily="18" charset="0"/>
                          <a:cs typeface="Times New Roman" panose="02020603050405020304" pitchFamily="18" charset="0"/>
                        </a:rPr>
                        <a:t>4. Maddenin Değişimi </a:t>
                      </a:r>
                      <a:endParaRPr lang="tr-TR" sz="2000" kern="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800"/>
                        </a:spcAft>
                      </a:pPr>
                      <a:r>
                        <a:rPr lang="tr-TR" sz="2000" kern="100" dirty="0">
                          <a:effectLst/>
                          <a:latin typeface="Times New Roman" panose="02020603050405020304" pitchFamily="18" charset="0"/>
                          <a:cs typeface="Times New Roman" panose="02020603050405020304" pitchFamily="18" charset="0"/>
                        </a:rPr>
                        <a:t>2 </a:t>
                      </a:r>
                      <a:endParaRPr lang="tr-TR" sz="2000" kern="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800"/>
                        </a:spcAft>
                      </a:pPr>
                      <a:r>
                        <a:rPr lang="tr-TR" sz="2000" kern="100">
                          <a:effectLst/>
                          <a:latin typeface="Times New Roman" panose="02020603050405020304" pitchFamily="18" charset="0"/>
                          <a:cs typeface="Times New Roman" panose="02020603050405020304" pitchFamily="18" charset="0"/>
                        </a:rPr>
                        <a:t>12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800"/>
                        </a:spcAft>
                      </a:pPr>
                      <a:r>
                        <a:rPr lang="tr-TR" sz="2000" kern="100">
                          <a:effectLst/>
                          <a:latin typeface="Times New Roman" panose="02020603050405020304" pitchFamily="18" charset="0"/>
                          <a:cs typeface="Times New Roman" panose="02020603050405020304" pitchFamily="18" charset="0"/>
                        </a:rPr>
                        <a:t>11</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14325">
                <a:tc>
                  <a:txBody>
                    <a:bodyPr/>
                    <a:lstStyle/>
                    <a:p>
                      <a:pPr algn="l">
                        <a:lnSpc>
                          <a:spcPct val="150000"/>
                        </a:lnSpc>
                        <a:spcAft>
                          <a:spcPts val="800"/>
                        </a:spcAft>
                      </a:pPr>
                      <a:r>
                        <a:rPr lang="tr-TR" sz="2000" kern="100" dirty="0">
                          <a:effectLst/>
                          <a:latin typeface="Times New Roman" panose="02020603050405020304" pitchFamily="18" charset="0"/>
                          <a:cs typeface="Times New Roman" panose="02020603050405020304" pitchFamily="18" charset="0"/>
                        </a:rPr>
                        <a:t>5. Mıknatısı Keşfediyorum </a:t>
                      </a:r>
                      <a:endParaRPr lang="tr-TR" sz="2000" kern="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800"/>
                        </a:spcAft>
                      </a:pPr>
                      <a:r>
                        <a:rPr lang="tr-TR" sz="2000" kern="100" dirty="0">
                          <a:effectLst/>
                          <a:latin typeface="Times New Roman" panose="02020603050405020304" pitchFamily="18" charset="0"/>
                          <a:cs typeface="Times New Roman" panose="02020603050405020304" pitchFamily="18" charset="0"/>
                        </a:rPr>
                        <a:t>3 </a:t>
                      </a:r>
                      <a:endParaRPr lang="tr-TR" sz="2000" kern="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800"/>
                        </a:spcAft>
                      </a:pPr>
                      <a:r>
                        <a:rPr lang="tr-TR" sz="2000" kern="100">
                          <a:effectLst/>
                          <a:latin typeface="Times New Roman" panose="02020603050405020304" pitchFamily="18" charset="0"/>
                          <a:cs typeface="Times New Roman" panose="02020603050405020304" pitchFamily="18" charset="0"/>
                        </a:rPr>
                        <a:t>12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800"/>
                        </a:spcAft>
                      </a:pPr>
                      <a:r>
                        <a:rPr lang="tr-TR" sz="2000" kern="100">
                          <a:effectLst/>
                          <a:latin typeface="Times New Roman" panose="02020603050405020304" pitchFamily="18" charset="0"/>
                          <a:cs typeface="Times New Roman" panose="02020603050405020304" pitchFamily="18" charset="0"/>
                        </a:rPr>
                        <a:t>11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0">
                <a:tc>
                  <a:txBody>
                    <a:bodyPr/>
                    <a:lstStyle/>
                    <a:p>
                      <a:pPr algn="l">
                        <a:lnSpc>
                          <a:spcPct val="150000"/>
                        </a:lnSpc>
                        <a:spcAft>
                          <a:spcPts val="800"/>
                        </a:spcAft>
                      </a:pPr>
                      <a:r>
                        <a:rPr lang="tr-TR" sz="2000" kern="100" dirty="0">
                          <a:effectLst/>
                          <a:latin typeface="Times New Roman" panose="02020603050405020304" pitchFamily="18" charset="0"/>
                          <a:cs typeface="Times New Roman" panose="02020603050405020304" pitchFamily="18" charset="0"/>
                        </a:rPr>
                        <a:t>6. Enerji Dedektifleri </a:t>
                      </a:r>
                      <a:endParaRPr lang="tr-TR" sz="2000" kern="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800"/>
                        </a:spcAft>
                      </a:pPr>
                      <a:r>
                        <a:rPr lang="tr-TR" sz="2000" kern="100">
                          <a:effectLst/>
                          <a:latin typeface="Times New Roman" panose="02020603050405020304" pitchFamily="18" charset="0"/>
                          <a:cs typeface="Times New Roman" panose="02020603050405020304" pitchFamily="18" charset="0"/>
                        </a:rPr>
                        <a:t>2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800"/>
                        </a:spcAft>
                      </a:pPr>
                      <a:r>
                        <a:rPr lang="tr-TR" sz="2000" kern="100" dirty="0">
                          <a:effectLst/>
                          <a:latin typeface="Times New Roman" panose="02020603050405020304" pitchFamily="18" charset="0"/>
                          <a:cs typeface="Times New Roman" panose="02020603050405020304" pitchFamily="18" charset="0"/>
                        </a:rPr>
                        <a:t>12 </a:t>
                      </a:r>
                      <a:endParaRPr lang="tr-TR" sz="2000" kern="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800"/>
                        </a:spcAft>
                      </a:pPr>
                      <a:r>
                        <a:rPr lang="tr-TR" sz="2000" kern="100">
                          <a:effectLst/>
                          <a:latin typeface="Times New Roman" panose="02020603050405020304" pitchFamily="18" charset="0"/>
                          <a:cs typeface="Times New Roman" panose="02020603050405020304" pitchFamily="18" charset="0"/>
                        </a:rPr>
                        <a:t>11</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0">
                <a:tc>
                  <a:txBody>
                    <a:bodyPr/>
                    <a:lstStyle/>
                    <a:p>
                      <a:pPr algn="l">
                        <a:lnSpc>
                          <a:spcPct val="150000"/>
                        </a:lnSpc>
                        <a:spcAft>
                          <a:spcPts val="800"/>
                        </a:spcAft>
                      </a:pPr>
                      <a:r>
                        <a:rPr lang="tr-TR" sz="2000" kern="100" dirty="0">
                          <a:effectLst/>
                          <a:latin typeface="Times New Roman" panose="02020603050405020304" pitchFamily="18" charset="0"/>
                          <a:cs typeface="Times New Roman" panose="02020603050405020304" pitchFamily="18" charset="0"/>
                        </a:rPr>
                        <a:t>7. Işığın Peşinde </a:t>
                      </a:r>
                      <a:endParaRPr lang="tr-TR" sz="2000" kern="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800"/>
                        </a:spcAft>
                      </a:pPr>
                      <a:r>
                        <a:rPr lang="tr-TR" sz="2000" kern="100">
                          <a:effectLst/>
                          <a:latin typeface="Times New Roman" panose="02020603050405020304" pitchFamily="18" charset="0"/>
                          <a:cs typeface="Times New Roman" panose="02020603050405020304" pitchFamily="18" charset="0"/>
                        </a:rPr>
                        <a:t>3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800"/>
                        </a:spcAft>
                      </a:pPr>
                      <a:r>
                        <a:rPr lang="tr-TR" sz="2000" kern="100">
                          <a:effectLst/>
                          <a:latin typeface="Times New Roman" panose="02020603050405020304" pitchFamily="18" charset="0"/>
                          <a:cs typeface="Times New Roman" panose="02020603050405020304" pitchFamily="18" charset="0"/>
                        </a:rPr>
                        <a:t>12</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800"/>
                        </a:spcAft>
                      </a:pPr>
                      <a:r>
                        <a:rPr lang="tr-TR" sz="2000" kern="100">
                          <a:effectLst/>
                          <a:latin typeface="Times New Roman" panose="02020603050405020304" pitchFamily="18" charset="0"/>
                          <a:cs typeface="Times New Roman" panose="02020603050405020304" pitchFamily="18" charset="0"/>
                        </a:rPr>
                        <a:t>11</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0">
                <a:tc>
                  <a:txBody>
                    <a:bodyPr/>
                    <a:lstStyle/>
                    <a:p>
                      <a:pPr algn="l">
                        <a:lnSpc>
                          <a:spcPct val="150000"/>
                        </a:lnSpc>
                        <a:spcAft>
                          <a:spcPts val="800"/>
                        </a:spcAft>
                      </a:pPr>
                      <a:r>
                        <a:rPr lang="tr-TR" sz="2000" kern="100" dirty="0">
                          <a:effectLst/>
                          <a:latin typeface="Times New Roman" panose="02020603050405020304" pitchFamily="18" charset="0"/>
                          <a:cs typeface="Times New Roman" panose="02020603050405020304" pitchFamily="18" charset="0"/>
                        </a:rPr>
                        <a:t>8. Sürdürülebilir Şehirler ve Topluluklar </a:t>
                      </a:r>
                      <a:endParaRPr lang="tr-TR" sz="2000" kern="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800"/>
                        </a:spcAft>
                      </a:pPr>
                      <a:r>
                        <a:rPr lang="tr-TR" sz="2000" kern="100">
                          <a:effectLst/>
                          <a:latin typeface="Times New Roman" panose="02020603050405020304" pitchFamily="18" charset="0"/>
                          <a:cs typeface="Times New Roman" panose="02020603050405020304" pitchFamily="18" charset="0"/>
                        </a:rPr>
                        <a:t>1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800"/>
                        </a:spcAft>
                      </a:pPr>
                      <a:r>
                        <a:rPr lang="tr-TR" sz="2000" kern="100" dirty="0">
                          <a:effectLst/>
                          <a:latin typeface="Times New Roman" panose="02020603050405020304" pitchFamily="18" charset="0"/>
                          <a:cs typeface="Times New Roman" panose="02020603050405020304" pitchFamily="18" charset="0"/>
                        </a:rPr>
                        <a:t>12 </a:t>
                      </a:r>
                      <a:endParaRPr lang="tr-TR" sz="2000" kern="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800"/>
                        </a:spcAft>
                      </a:pPr>
                      <a:r>
                        <a:rPr lang="tr-TR" sz="2000" kern="100">
                          <a:effectLst/>
                          <a:latin typeface="Times New Roman" panose="02020603050405020304" pitchFamily="18" charset="0"/>
                          <a:cs typeface="Times New Roman" panose="02020603050405020304" pitchFamily="18" charset="0"/>
                        </a:rPr>
                        <a:t>11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0">
                <a:tc>
                  <a:txBody>
                    <a:bodyPr/>
                    <a:lstStyle/>
                    <a:p>
                      <a:pPr algn="l">
                        <a:lnSpc>
                          <a:spcPct val="150000"/>
                        </a:lnSpc>
                        <a:spcAft>
                          <a:spcPts val="800"/>
                        </a:spcAft>
                      </a:pPr>
                      <a:r>
                        <a:rPr lang="tr-TR" sz="2000" kern="100" dirty="0">
                          <a:effectLst/>
                          <a:latin typeface="Times New Roman" panose="02020603050405020304" pitchFamily="18" charset="0"/>
                          <a:cs typeface="Times New Roman" panose="02020603050405020304" pitchFamily="18" charset="0"/>
                        </a:rPr>
                        <a:t>Okul Temelli Planlama* </a:t>
                      </a:r>
                      <a:endParaRPr lang="tr-TR" sz="2000" kern="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800"/>
                        </a:spcAft>
                      </a:pPr>
                      <a:r>
                        <a:rPr lang="tr-TR" sz="2000" kern="100">
                          <a:effectLst/>
                          <a:latin typeface="Times New Roman" panose="02020603050405020304" pitchFamily="18" charset="0"/>
                          <a:cs typeface="Times New Roman" panose="02020603050405020304" pitchFamily="18" charset="0"/>
                        </a:rPr>
                        <a:t>-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800"/>
                        </a:spcAft>
                      </a:pPr>
                      <a:r>
                        <a:rPr lang="tr-TR" sz="2000" kern="100" dirty="0">
                          <a:effectLst/>
                          <a:latin typeface="Times New Roman" panose="02020603050405020304" pitchFamily="18" charset="0"/>
                          <a:cs typeface="Times New Roman" panose="02020603050405020304" pitchFamily="18" charset="0"/>
                        </a:rPr>
                        <a:t>6 </a:t>
                      </a:r>
                      <a:endParaRPr lang="tr-TR" sz="2000" kern="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800"/>
                        </a:spcAft>
                      </a:pPr>
                      <a:r>
                        <a:rPr lang="tr-TR" sz="2000" kern="100">
                          <a:effectLst/>
                          <a:latin typeface="Times New Roman" panose="02020603050405020304" pitchFamily="18" charset="0"/>
                          <a:cs typeface="Times New Roman" panose="02020603050405020304" pitchFamily="18" charset="0"/>
                        </a:rPr>
                        <a:t>6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0">
                <a:tc>
                  <a:txBody>
                    <a:bodyPr/>
                    <a:lstStyle/>
                    <a:p>
                      <a:pPr algn="ctr">
                        <a:lnSpc>
                          <a:spcPct val="150000"/>
                        </a:lnSpc>
                        <a:spcAft>
                          <a:spcPts val="800"/>
                        </a:spcAft>
                      </a:pPr>
                      <a:r>
                        <a:rPr lang="tr-TR" sz="2000" kern="100">
                          <a:effectLst/>
                          <a:latin typeface="Times New Roman" panose="02020603050405020304" pitchFamily="18" charset="0"/>
                          <a:cs typeface="Times New Roman" panose="02020603050405020304" pitchFamily="18" charset="0"/>
                        </a:rPr>
                        <a:t>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800"/>
                        </a:spcAft>
                      </a:pPr>
                      <a:r>
                        <a:rPr lang="tr-TR" sz="2000" kern="100">
                          <a:effectLst/>
                          <a:latin typeface="Times New Roman" panose="02020603050405020304" pitchFamily="18" charset="0"/>
                          <a:cs typeface="Times New Roman" panose="02020603050405020304" pitchFamily="18" charset="0"/>
                        </a:rPr>
                        <a:t>19</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800"/>
                        </a:spcAft>
                      </a:pPr>
                      <a:r>
                        <a:rPr lang="tr-TR" sz="2000" kern="100">
                          <a:effectLst/>
                          <a:latin typeface="Times New Roman" panose="02020603050405020304" pitchFamily="18" charset="0"/>
                          <a:cs typeface="Times New Roman" panose="02020603050405020304" pitchFamily="18" charset="0"/>
                        </a:rPr>
                        <a:t>108 </a:t>
                      </a:r>
                      <a:endParaRPr lang="tr-TR" sz="2000" kern="1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800"/>
                        </a:spcAft>
                      </a:pPr>
                      <a:r>
                        <a:rPr lang="tr-TR" sz="2000" kern="100" dirty="0">
                          <a:effectLst/>
                          <a:latin typeface="Times New Roman" panose="02020603050405020304" pitchFamily="18" charset="0"/>
                          <a:cs typeface="Times New Roman" panose="02020603050405020304" pitchFamily="18" charset="0"/>
                        </a:rPr>
                        <a:t>100</a:t>
                      </a:r>
                      <a:endParaRPr lang="tr-TR" sz="2000" kern="100"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1251857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3A49FBB-3C1C-CCDB-0E19-680FCFCF18A1}"/>
              </a:ext>
            </a:extLst>
          </p:cNvPr>
          <p:cNvSpPr>
            <a:spLocks noGrp="1"/>
          </p:cNvSpPr>
          <p:nvPr>
            <p:ph type="title"/>
          </p:nvPr>
        </p:nvSpPr>
        <p:spPr/>
        <p:txBody>
          <a:bodyPr/>
          <a:lstStyle/>
          <a:p>
            <a:pPr algn="ctr"/>
            <a:r>
              <a:rPr lang="tr-TR" dirty="0"/>
              <a:t>FEN BİLİMLERİ DERSİ ÖĞRETİM PROGRAMI (4.SINIF)</a:t>
            </a:r>
          </a:p>
        </p:txBody>
      </p:sp>
      <p:sp>
        <p:nvSpPr>
          <p:cNvPr id="4" name="İçerik Yer Tutucusu 3">
            <a:extLst>
              <a:ext uri="{FF2B5EF4-FFF2-40B4-BE49-F238E27FC236}">
                <a16:creationId xmlns:a16="http://schemas.microsoft.com/office/drawing/2014/main" id="{811752FB-3DA4-DA26-925E-4AA944BC8791}"/>
              </a:ext>
            </a:extLst>
          </p:cNvPr>
          <p:cNvSpPr>
            <a:spLocks noGrp="1"/>
          </p:cNvSpPr>
          <p:nvPr>
            <p:ph idx="1"/>
          </p:nvPr>
        </p:nvSpPr>
        <p:spPr/>
        <p:txBody>
          <a:bodyPr/>
          <a:lstStyle/>
          <a:p>
            <a:pPr algn="just"/>
            <a:r>
              <a:rPr lang="tr-TR" dirty="0"/>
              <a:t>2017 öğretim programında 7 ünite, 46 kazanım, 108 ders saati vardır. Ders saatlerinin 9 saati yıl sonu bilim şenliği olarak ayrılmıştır.</a:t>
            </a:r>
          </a:p>
          <a:p>
            <a:pPr algn="just"/>
            <a:r>
              <a:rPr lang="tr-TR" dirty="0"/>
              <a:t>2024 öğretim programında 8 ünite ,19 öğrenme çıktısı , 108 ders saati vardır. Ders saatlerinin 6 saati okul temelli planlamaya ayrılmıştır.</a:t>
            </a:r>
          </a:p>
        </p:txBody>
      </p:sp>
    </p:spTree>
    <p:extLst>
      <p:ext uri="{BB962C8B-B14F-4D97-AF65-F5344CB8AC3E}">
        <p14:creationId xmlns:p14="http://schemas.microsoft.com/office/powerpoint/2010/main" val="1743273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CFDD03-7B21-3B80-3C7A-1C35AAC9366B}"/>
              </a:ext>
            </a:extLst>
          </p:cNvPr>
          <p:cNvSpPr>
            <a:spLocks noGrp="1"/>
          </p:cNvSpPr>
          <p:nvPr>
            <p:ph type="title"/>
          </p:nvPr>
        </p:nvSpPr>
        <p:spPr/>
        <p:txBody>
          <a:bodyPr>
            <a:normAutofit fontScale="90000"/>
          </a:bodyPr>
          <a:lstStyle/>
          <a:p>
            <a:pPr algn="ctr"/>
            <a:r>
              <a:rPr lang="en-US" sz="3600" b="1" kern="1200" dirty="0">
                <a:solidFill>
                  <a:schemeClr val="tx1"/>
                </a:solidFill>
                <a:effectLst/>
                <a:latin typeface="+mj-lt"/>
                <a:ea typeface="+mj-ea"/>
                <a:cs typeface="+mj-cs"/>
              </a:rPr>
              <a:t>İNSAN HAKLARI, VATANDAŞLIK VE DEMOKRASİ</a:t>
            </a:r>
            <a:r>
              <a:rPr lang="tr-TR" sz="3600" b="1" kern="1200" dirty="0">
                <a:solidFill>
                  <a:schemeClr val="tx1"/>
                </a:solidFill>
                <a:effectLst/>
                <a:latin typeface="+mj-lt"/>
                <a:ea typeface="+mj-ea"/>
                <a:cs typeface="+mj-cs"/>
              </a:rPr>
              <a:t> </a:t>
            </a:r>
            <a:br>
              <a:rPr lang="tr-TR" sz="3600" b="1" kern="1200" dirty="0">
                <a:solidFill>
                  <a:schemeClr val="tx1"/>
                </a:solidFill>
                <a:effectLst/>
                <a:latin typeface="+mj-lt"/>
                <a:ea typeface="+mj-ea"/>
                <a:cs typeface="+mj-cs"/>
              </a:rPr>
            </a:br>
            <a:r>
              <a:rPr lang="tr-TR" sz="3600" b="1" kern="1200" dirty="0">
                <a:solidFill>
                  <a:schemeClr val="tx1"/>
                </a:solidFill>
                <a:effectLst/>
                <a:latin typeface="+mj-lt"/>
                <a:ea typeface="+mj-ea"/>
                <a:cs typeface="+mj-cs"/>
              </a:rPr>
              <a:t>(4. SINIF)</a:t>
            </a:r>
            <a:endParaRPr lang="tr-TR" sz="3600" dirty="0"/>
          </a:p>
        </p:txBody>
      </p:sp>
      <p:sp>
        <p:nvSpPr>
          <p:cNvPr id="4" name="İçerik Yer Tutucusu 3">
            <a:extLst>
              <a:ext uri="{FF2B5EF4-FFF2-40B4-BE49-F238E27FC236}">
                <a16:creationId xmlns:a16="http://schemas.microsoft.com/office/drawing/2014/main" id="{FAB1FBBA-5DBC-CE2B-D893-545C80A05974}"/>
              </a:ext>
            </a:extLst>
          </p:cNvPr>
          <p:cNvSpPr>
            <a:spLocks noGrp="1"/>
          </p:cNvSpPr>
          <p:nvPr>
            <p:ph idx="1"/>
          </p:nvPr>
        </p:nvSpPr>
        <p:spPr/>
        <p:txBody>
          <a:bodyPr/>
          <a:lstStyle/>
          <a:p>
            <a:pPr marL="0" indent="0" algn="just" rtl="0" eaLnBrk="1" fontAlgn="t" latinLnBrk="0" hangingPunct="1">
              <a:lnSpc>
                <a:spcPct val="107000"/>
              </a:lnSpc>
              <a:spcBef>
                <a:spcPts val="0"/>
              </a:spcBef>
              <a:spcAft>
                <a:spcPts val="800"/>
              </a:spcAft>
              <a:buNone/>
            </a:pPr>
            <a:r>
              <a:rPr lang="tr-TR" kern="100" dirty="0">
                <a:latin typeface="Times New Roman" panose="02020603050405020304" pitchFamily="18" charset="0"/>
                <a:cs typeface="Times New Roman" panose="02020603050405020304" pitchFamily="18" charset="0"/>
              </a:rPr>
              <a:t>İnsan Hakları, Yurttaşlık ve Demokrasi Dersi 2018 Öğretim Programı; 1) İnsan Olmak, 2) Hak, Özgürlük ve Sorumluluk, 3)Adalet ve Eşitlik, 4) Uzlaşı, 5) Kurallar, 6) Birlikte Yaşama ünitelerinden oluşmaktaydı.</a:t>
            </a:r>
          </a:p>
          <a:p>
            <a:pPr algn="just"/>
            <a:endParaRPr lang="tr-TR" kern="100" dirty="0">
              <a:latin typeface="Times New Roman" panose="02020603050405020304" pitchFamily="18" charset="0"/>
              <a:cs typeface="Times New Roman" panose="02020603050405020304" pitchFamily="18" charset="0"/>
            </a:endParaRPr>
          </a:p>
          <a:p>
            <a:pPr marL="0" indent="0" algn="just">
              <a:buNone/>
            </a:pPr>
            <a:r>
              <a:rPr lang="tr-TR" kern="100" dirty="0">
                <a:latin typeface="Times New Roman" panose="02020603050405020304" pitchFamily="18" charset="0"/>
                <a:ea typeface="Aptos" panose="020B0004020202020204" pitchFamily="34" charset="0"/>
                <a:cs typeface="Times New Roman" panose="02020603050405020304" pitchFamily="18" charset="0"/>
              </a:rPr>
              <a:t>İnsan</a:t>
            </a:r>
            <a:r>
              <a:rPr lang="tr-TR" sz="2800" kern="100" dirty="0">
                <a:effectLst/>
                <a:latin typeface="Times New Roman" panose="02020603050405020304" pitchFamily="18" charset="0"/>
                <a:ea typeface="Aptos" panose="020B0004020202020204" pitchFamily="34" charset="0"/>
                <a:cs typeface="Times New Roman" panose="02020603050405020304" pitchFamily="18" charset="0"/>
              </a:rPr>
              <a:t> Hakları, Vatandaşlık ve Demokrasi Dersi 2024 Öğretim Programı; 1) Çocuk olmak, 2) Eşitlik</a:t>
            </a:r>
            <a:r>
              <a:rPr lang="tr-TR" kern="100" dirty="0">
                <a:latin typeface="Times New Roman" panose="02020603050405020304" pitchFamily="18" charset="0"/>
                <a:ea typeface="Aptos" panose="020B0004020202020204" pitchFamily="34" charset="0"/>
                <a:cs typeface="Times New Roman" panose="02020603050405020304" pitchFamily="18" charset="0"/>
              </a:rPr>
              <a:t> ve</a:t>
            </a:r>
            <a:r>
              <a:rPr lang="tr-TR" sz="2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tr-TR" kern="100" dirty="0">
                <a:latin typeface="Times New Roman" panose="02020603050405020304" pitchFamily="18" charset="0"/>
                <a:ea typeface="Aptos" panose="020B0004020202020204" pitchFamily="34" charset="0"/>
                <a:cs typeface="Times New Roman" panose="02020603050405020304" pitchFamily="18" charset="0"/>
              </a:rPr>
              <a:t>A</a:t>
            </a:r>
            <a:r>
              <a:rPr lang="tr-TR" sz="2800" kern="100" dirty="0">
                <a:effectLst/>
                <a:latin typeface="Times New Roman" panose="02020603050405020304" pitchFamily="18" charset="0"/>
                <a:ea typeface="Aptos" panose="020B0004020202020204" pitchFamily="34" charset="0"/>
                <a:cs typeface="Times New Roman" panose="02020603050405020304" pitchFamily="18" charset="0"/>
              </a:rPr>
              <a:t>dalet, 3) </a:t>
            </a:r>
            <a:r>
              <a:rPr lang="tr-TR" kern="100" dirty="0">
                <a:latin typeface="Times New Roman" panose="02020603050405020304" pitchFamily="18" charset="0"/>
                <a:ea typeface="Aptos" panose="020B0004020202020204" pitchFamily="34" charset="0"/>
                <a:cs typeface="Times New Roman" panose="02020603050405020304" pitchFamily="18" charset="0"/>
              </a:rPr>
              <a:t>V</a:t>
            </a:r>
            <a:r>
              <a:rPr lang="tr-TR" sz="2800" kern="100" dirty="0">
                <a:effectLst/>
                <a:latin typeface="Times New Roman" panose="02020603050405020304" pitchFamily="18" charset="0"/>
                <a:ea typeface="Aptos" panose="020B0004020202020204" pitchFamily="34" charset="0"/>
                <a:cs typeface="Times New Roman" panose="02020603050405020304" pitchFamily="18" charset="0"/>
              </a:rPr>
              <a:t>atandaş olmak, 5) </a:t>
            </a:r>
            <a:r>
              <a:rPr lang="tr-TR" kern="100" dirty="0">
                <a:latin typeface="Times New Roman" panose="02020603050405020304" pitchFamily="18" charset="0"/>
                <a:ea typeface="Aptos" panose="020B0004020202020204" pitchFamily="34" charset="0"/>
                <a:cs typeface="Times New Roman" panose="02020603050405020304" pitchFamily="18" charset="0"/>
              </a:rPr>
              <a:t>H</a:t>
            </a:r>
            <a:r>
              <a:rPr lang="tr-TR" sz="2800" kern="100" dirty="0">
                <a:effectLst/>
                <a:latin typeface="Times New Roman" panose="02020603050405020304" pitchFamily="18" charset="0"/>
                <a:ea typeface="Aptos" panose="020B0004020202020204" pitchFamily="34" charset="0"/>
                <a:cs typeface="Times New Roman" panose="02020603050405020304" pitchFamily="18" charset="0"/>
              </a:rPr>
              <a:t>ayatımda demokrasi öğrenme alanlarından oluşmaktadır</a:t>
            </a:r>
            <a:endParaRPr lang="tr-TR" dirty="0"/>
          </a:p>
        </p:txBody>
      </p:sp>
      <p:sp>
        <p:nvSpPr>
          <p:cNvPr id="6" name="Rectangle 1">
            <a:extLst>
              <a:ext uri="{FF2B5EF4-FFF2-40B4-BE49-F238E27FC236}">
                <a16:creationId xmlns:a16="http://schemas.microsoft.com/office/drawing/2014/main" id="{7222E1A2-9680-5173-1830-ACB4AFB4A9A1}"/>
              </a:ext>
            </a:extLst>
          </p:cNvPr>
          <p:cNvSpPr>
            <a:spLocks noChangeArrowheads="1"/>
          </p:cNvSpPr>
          <p:nvPr/>
        </p:nvSpPr>
        <p:spPr bwMode="auto">
          <a:xfrm>
            <a:off x="-1175657" y="-148056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tx1"/>
                </a:solidFill>
                <a:effectLst/>
                <a:latin typeface="Arial" panose="020B0604020202020204" pitchFamily="34" charset="0"/>
                <a:ea typeface="Aptos" panose="020B0004020202020204" pitchFamily="34" charset="0"/>
                <a:cs typeface="Times New Roman" panose="02020603050405020304" pitchFamily="18" charset="0"/>
              </a:rPr>
              <a:t>Tablo 1. Eski programdaki Öğrenme Alanı Sayısı Kazanım Sayısı  Süresi</a:t>
            </a:r>
            <a:endParaRPr kumimoji="0" lang="tr-TR" altLang="tr-TR" sz="11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tx1"/>
                </a:solidFill>
                <a:effectLst/>
                <a:latin typeface="Arial" panose="020B0604020202020204" pitchFamily="34" charset="0"/>
                <a:ea typeface="Aptos" panose="020B0004020202020204" pitchFamily="34" charset="0"/>
                <a:cs typeface="Times New Roman" panose="02020603050405020304" pitchFamily="18" charset="0"/>
              </a:rPr>
              <a:t>Tablo 2. Yeni programdaki Tema Sayısı Öğrenme Çıktısı Sayısı Süresi</a:t>
            </a:r>
            <a:endParaRPr kumimoji="0" lang="tr-TR" altLang="tr-TR" sz="11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823254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CFDD03-7B21-3B80-3C7A-1C35AAC9366B}"/>
              </a:ext>
            </a:extLst>
          </p:cNvPr>
          <p:cNvSpPr>
            <a:spLocks noGrp="1"/>
          </p:cNvSpPr>
          <p:nvPr>
            <p:ph type="title"/>
          </p:nvPr>
        </p:nvSpPr>
        <p:spPr/>
        <p:txBody>
          <a:bodyPr>
            <a:normAutofit fontScale="90000"/>
          </a:bodyPr>
          <a:lstStyle/>
          <a:p>
            <a:pPr algn="ctr"/>
            <a:r>
              <a:rPr lang="en-US" sz="3600" b="1" kern="1200" dirty="0">
                <a:solidFill>
                  <a:schemeClr val="tx1"/>
                </a:solidFill>
                <a:effectLst/>
                <a:latin typeface="+mj-lt"/>
                <a:ea typeface="+mj-ea"/>
                <a:cs typeface="+mj-cs"/>
              </a:rPr>
              <a:t>İNSAN HAKLARI, VATANDAŞLIK VE DEMOKRASİ</a:t>
            </a:r>
            <a:r>
              <a:rPr lang="tr-TR" sz="3600" b="1" kern="1200" dirty="0">
                <a:solidFill>
                  <a:schemeClr val="tx1"/>
                </a:solidFill>
                <a:effectLst/>
                <a:latin typeface="+mj-lt"/>
                <a:ea typeface="+mj-ea"/>
                <a:cs typeface="+mj-cs"/>
              </a:rPr>
              <a:t> </a:t>
            </a:r>
            <a:br>
              <a:rPr lang="tr-TR" sz="3600" b="1" kern="1200" dirty="0">
                <a:solidFill>
                  <a:schemeClr val="tx1"/>
                </a:solidFill>
                <a:effectLst/>
                <a:latin typeface="+mj-lt"/>
                <a:ea typeface="+mj-ea"/>
                <a:cs typeface="+mj-cs"/>
              </a:rPr>
            </a:br>
            <a:r>
              <a:rPr lang="tr-TR" sz="3600" b="1" kern="1200" dirty="0">
                <a:solidFill>
                  <a:schemeClr val="tx1"/>
                </a:solidFill>
                <a:effectLst/>
                <a:latin typeface="+mj-lt"/>
                <a:ea typeface="+mj-ea"/>
                <a:cs typeface="+mj-cs"/>
              </a:rPr>
              <a:t>(4. SINIF)</a:t>
            </a:r>
            <a:endParaRPr lang="tr-TR" sz="3600" dirty="0"/>
          </a:p>
        </p:txBody>
      </p:sp>
      <p:graphicFrame>
        <p:nvGraphicFramePr>
          <p:cNvPr id="11" name="İçerik Yer Tutucusu 10">
            <a:extLst>
              <a:ext uri="{FF2B5EF4-FFF2-40B4-BE49-F238E27FC236}">
                <a16:creationId xmlns:a16="http://schemas.microsoft.com/office/drawing/2014/main" id="{DEAB9CD7-957A-C644-30EA-4F72F6FA93DF}"/>
              </a:ext>
            </a:extLst>
          </p:cNvPr>
          <p:cNvGraphicFramePr>
            <a:graphicFrameLocks noGrp="1"/>
          </p:cNvGraphicFramePr>
          <p:nvPr>
            <p:ph idx="1"/>
          </p:nvPr>
        </p:nvGraphicFramePr>
        <p:xfrm>
          <a:off x="677863" y="2160588"/>
          <a:ext cx="8596312" cy="3881437"/>
        </p:xfrm>
        <a:graphic>
          <a:graphicData uri="http://schemas.openxmlformats.org/drawingml/2006/table">
            <a:tbl>
              <a:tblPr firstRow="1" bandRow="1">
                <a:tableStyleId>{5C22544A-7EE6-4342-B048-85BDC9FD1C3A}</a:tableStyleId>
              </a:tblPr>
              <a:tblGrid>
                <a:gridCol w="1082697">
                  <a:extLst>
                    <a:ext uri="{9D8B030D-6E8A-4147-A177-3AD203B41FA5}">
                      <a16:colId xmlns:a16="http://schemas.microsoft.com/office/drawing/2014/main" val="1063000064"/>
                    </a:ext>
                  </a:extLst>
                </a:gridCol>
                <a:gridCol w="1578067">
                  <a:extLst>
                    <a:ext uri="{9D8B030D-6E8A-4147-A177-3AD203B41FA5}">
                      <a16:colId xmlns:a16="http://schemas.microsoft.com/office/drawing/2014/main" val="4003959328"/>
                    </a:ext>
                  </a:extLst>
                </a:gridCol>
                <a:gridCol w="1637392">
                  <a:extLst>
                    <a:ext uri="{9D8B030D-6E8A-4147-A177-3AD203B41FA5}">
                      <a16:colId xmlns:a16="http://schemas.microsoft.com/office/drawing/2014/main" val="1507157189"/>
                    </a:ext>
                  </a:extLst>
                </a:gridCol>
                <a:gridCol w="1432719">
                  <a:extLst>
                    <a:ext uri="{9D8B030D-6E8A-4147-A177-3AD203B41FA5}">
                      <a16:colId xmlns:a16="http://schemas.microsoft.com/office/drawing/2014/main" val="2662281112"/>
                    </a:ext>
                  </a:extLst>
                </a:gridCol>
                <a:gridCol w="1432719">
                  <a:extLst>
                    <a:ext uri="{9D8B030D-6E8A-4147-A177-3AD203B41FA5}">
                      <a16:colId xmlns:a16="http://schemas.microsoft.com/office/drawing/2014/main" val="1127082061"/>
                    </a:ext>
                  </a:extLst>
                </a:gridCol>
                <a:gridCol w="1432719">
                  <a:extLst>
                    <a:ext uri="{9D8B030D-6E8A-4147-A177-3AD203B41FA5}">
                      <a16:colId xmlns:a16="http://schemas.microsoft.com/office/drawing/2014/main" val="112405794"/>
                    </a:ext>
                  </a:extLst>
                </a:gridCol>
              </a:tblGrid>
              <a:tr h="565967">
                <a:tc gridSpan="3">
                  <a:txBody>
                    <a:bodyPr/>
                    <a:lstStyle/>
                    <a:p>
                      <a:pPr algn="ctr"/>
                      <a:r>
                        <a:rPr lang="tr-TR" sz="2000" dirty="0"/>
                        <a:t>2018 PROGRAMI</a:t>
                      </a:r>
                    </a:p>
                  </a:txBody>
                  <a:tcPr marL="74750" marR="74750"/>
                </a:tc>
                <a:tc hMerge="1">
                  <a:txBody>
                    <a:bodyPr/>
                    <a:lstStyle/>
                    <a:p>
                      <a:endParaRPr lang="tr-TR" dirty="0"/>
                    </a:p>
                  </a:txBody>
                  <a:tcPr/>
                </a:tc>
                <a:tc hMerge="1">
                  <a:txBody>
                    <a:bodyPr/>
                    <a:lstStyle/>
                    <a:p>
                      <a:endParaRPr lang="tr-TR" dirty="0"/>
                    </a:p>
                  </a:txBody>
                  <a:tcPr/>
                </a:tc>
                <a:tc gridSpan="3">
                  <a:txBody>
                    <a:bodyPr/>
                    <a:lstStyle/>
                    <a:p>
                      <a:pPr algn="ctr"/>
                      <a:r>
                        <a:rPr lang="tr-TR" sz="2000" dirty="0"/>
                        <a:t>2024 PROGRAMI</a:t>
                      </a:r>
                    </a:p>
                  </a:txBody>
                  <a:tcPr marL="74750" marR="74750"/>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657158999"/>
                  </a:ext>
                </a:extLst>
              </a:tr>
              <a:tr h="1270587">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Sınıf Düzeyi</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l" fontAlgn="t">
                        <a:lnSpc>
                          <a:spcPct val="107000"/>
                        </a:lnSpc>
                        <a:spcBef>
                          <a:spcPts val="0"/>
                        </a:spcBef>
                        <a:spcAft>
                          <a:spcPts val="800"/>
                        </a:spcAft>
                      </a:pPr>
                      <a:r>
                        <a:rPr lang="tr-TR" sz="2000" b="1" i="0" u="none" strike="noStrike"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Ünite </a:t>
                      </a: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Sayısı</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Kazanım</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Sayısı</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Öğrenme Alanı</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Sayısı</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Öğrenme Çıktısı</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Sayısı</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 Süre</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extLst>
                  <a:ext uri="{0D108BD9-81ED-4DB2-BD59-A6C34878D82A}">
                    <a16:rowId xmlns:a16="http://schemas.microsoft.com/office/drawing/2014/main" val="238740005"/>
                  </a:ext>
                </a:extLst>
              </a:tr>
              <a:tr h="445365">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4.</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6</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29</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4</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13</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72</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extLst>
                  <a:ext uri="{0D108BD9-81ED-4DB2-BD59-A6C34878D82A}">
                    <a16:rowId xmlns:a16="http://schemas.microsoft.com/office/drawing/2014/main" val="4213777333"/>
                  </a:ext>
                </a:extLst>
              </a:tr>
            </a:tbl>
          </a:graphicData>
        </a:graphic>
      </p:graphicFrame>
      <p:sp>
        <p:nvSpPr>
          <p:cNvPr id="6" name="Rectangle 1">
            <a:extLst>
              <a:ext uri="{FF2B5EF4-FFF2-40B4-BE49-F238E27FC236}">
                <a16:creationId xmlns:a16="http://schemas.microsoft.com/office/drawing/2014/main" id="{7222E1A2-9680-5173-1830-ACB4AFB4A9A1}"/>
              </a:ext>
            </a:extLst>
          </p:cNvPr>
          <p:cNvSpPr>
            <a:spLocks noChangeArrowheads="1"/>
          </p:cNvSpPr>
          <p:nvPr/>
        </p:nvSpPr>
        <p:spPr bwMode="auto">
          <a:xfrm>
            <a:off x="-1175657" y="-148056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tx1"/>
                </a:solidFill>
                <a:effectLst/>
                <a:latin typeface="Arial" panose="020B0604020202020204" pitchFamily="34" charset="0"/>
                <a:ea typeface="Aptos" panose="020B0004020202020204" pitchFamily="34" charset="0"/>
                <a:cs typeface="Times New Roman" panose="02020603050405020304" pitchFamily="18" charset="0"/>
              </a:rPr>
              <a:t>Tablo 1. Eski programdaki Öğrenme Alanı Sayısı Kazanım Sayısı  Süresi</a:t>
            </a:r>
            <a:endParaRPr kumimoji="0" lang="tr-TR" altLang="tr-TR" sz="11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tx1"/>
                </a:solidFill>
                <a:effectLst/>
                <a:latin typeface="Arial" panose="020B0604020202020204" pitchFamily="34" charset="0"/>
                <a:ea typeface="Aptos" panose="020B0004020202020204" pitchFamily="34" charset="0"/>
                <a:cs typeface="Times New Roman" panose="02020603050405020304" pitchFamily="18" charset="0"/>
              </a:rPr>
              <a:t>Tablo 2. Yeni programdaki Tema Sayısı Öğrenme Çıktısı Sayısı Süresi</a:t>
            </a:r>
            <a:endParaRPr kumimoji="0" lang="tr-TR" altLang="tr-TR" sz="11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9213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DE12377-F041-1036-D0AF-7C1A6E1E64B3}"/>
              </a:ext>
            </a:extLst>
          </p:cNvPr>
          <p:cNvSpPr>
            <a:spLocks noGrp="1"/>
          </p:cNvSpPr>
          <p:nvPr>
            <p:ph type="title"/>
          </p:nvPr>
        </p:nvSpPr>
        <p:spPr>
          <a:xfrm>
            <a:off x="988102" y="-174521"/>
            <a:ext cx="10515600" cy="1325563"/>
          </a:xfrm>
        </p:spPr>
        <p:txBody>
          <a:bodyPr>
            <a:normAutofit/>
          </a:bodyPr>
          <a:lstStyle/>
          <a:p>
            <a:r>
              <a:rPr lang="tr-TR" sz="2800" dirty="0"/>
              <a:t>BÜTÜNCÜL EĞİTİM YAKLAŞIMI: TÜRKİYE YÜZYILI MAARİF MODELİ</a:t>
            </a:r>
          </a:p>
        </p:txBody>
      </p:sp>
      <p:pic>
        <p:nvPicPr>
          <p:cNvPr id="5" name="İçerik Yer Tutucusu 4" descr="metin, daire, ekran görüntüsü, yazı tipi içeren bir resim">
            <a:extLst>
              <a:ext uri="{FF2B5EF4-FFF2-40B4-BE49-F238E27FC236}">
                <a16:creationId xmlns:a16="http://schemas.microsoft.com/office/drawing/2014/main" id="{F00FB692-7A4A-8FBC-6EE5-0A3C376BE55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8260" t="39308" r="9884" b="2778"/>
          <a:stretch/>
        </p:blipFill>
        <p:spPr>
          <a:xfrm>
            <a:off x="1254177" y="824458"/>
            <a:ext cx="9683646" cy="5831175"/>
          </a:xfrm>
        </p:spPr>
      </p:pic>
    </p:spTree>
    <p:extLst>
      <p:ext uri="{BB962C8B-B14F-4D97-AF65-F5344CB8AC3E}">
        <p14:creationId xmlns:p14="http://schemas.microsoft.com/office/powerpoint/2010/main" val="19556212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CFDD03-7B21-3B80-3C7A-1C35AAC9366B}"/>
              </a:ext>
            </a:extLst>
          </p:cNvPr>
          <p:cNvSpPr>
            <a:spLocks noGrp="1"/>
          </p:cNvSpPr>
          <p:nvPr>
            <p:ph type="title"/>
          </p:nvPr>
        </p:nvSpPr>
        <p:spPr/>
        <p:txBody>
          <a:bodyPr>
            <a:normAutofit fontScale="90000"/>
          </a:bodyPr>
          <a:lstStyle/>
          <a:p>
            <a:pPr algn="ctr"/>
            <a:r>
              <a:rPr lang="en-US" sz="3600" b="1" kern="1200" dirty="0">
                <a:solidFill>
                  <a:schemeClr val="tx1"/>
                </a:solidFill>
                <a:effectLst/>
                <a:latin typeface="+mj-lt"/>
                <a:ea typeface="+mj-ea"/>
                <a:cs typeface="+mj-cs"/>
              </a:rPr>
              <a:t>İNSAN HAKLARI, VATANDAŞLIK VE DEMOKRASİ</a:t>
            </a:r>
            <a:r>
              <a:rPr lang="tr-TR" sz="3600" b="1" kern="1200" dirty="0">
                <a:solidFill>
                  <a:schemeClr val="tx1"/>
                </a:solidFill>
                <a:effectLst/>
                <a:latin typeface="+mj-lt"/>
                <a:ea typeface="+mj-ea"/>
                <a:cs typeface="+mj-cs"/>
              </a:rPr>
              <a:t> </a:t>
            </a:r>
            <a:br>
              <a:rPr lang="tr-TR" sz="3600" b="1" kern="1200" dirty="0">
                <a:solidFill>
                  <a:schemeClr val="tx1"/>
                </a:solidFill>
                <a:effectLst/>
                <a:latin typeface="+mj-lt"/>
                <a:ea typeface="+mj-ea"/>
                <a:cs typeface="+mj-cs"/>
              </a:rPr>
            </a:br>
            <a:r>
              <a:rPr lang="tr-TR" sz="3600" b="1" kern="1200" dirty="0">
                <a:solidFill>
                  <a:schemeClr val="tx1"/>
                </a:solidFill>
                <a:effectLst/>
                <a:latin typeface="+mj-lt"/>
                <a:ea typeface="+mj-ea"/>
                <a:cs typeface="+mj-cs"/>
              </a:rPr>
              <a:t>(4. SINIF)</a:t>
            </a:r>
            <a:endParaRPr lang="tr-TR" sz="3600" dirty="0"/>
          </a:p>
        </p:txBody>
      </p:sp>
      <p:graphicFrame>
        <p:nvGraphicFramePr>
          <p:cNvPr id="11" name="İçerik Yer Tutucusu 10">
            <a:extLst>
              <a:ext uri="{FF2B5EF4-FFF2-40B4-BE49-F238E27FC236}">
                <a16:creationId xmlns:a16="http://schemas.microsoft.com/office/drawing/2014/main" id="{DEAB9CD7-957A-C644-30EA-4F72F6FA93DF}"/>
              </a:ext>
            </a:extLst>
          </p:cNvPr>
          <p:cNvGraphicFramePr>
            <a:graphicFrameLocks noGrp="1"/>
          </p:cNvGraphicFramePr>
          <p:nvPr>
            <p:ph idx="1"/>
          </p:nvPr>
        </p:nvGraphicFramePr>
        <p:xfrm>
          <a:off x="677863" y="2160588"/>
          <a:ext cx="8596312" cy="3881437"/>
        </p:xfrm>
        <a:graphic>
          <a:graphicData uri="http://schemas.openxmlformats.org/drawingml/2006/table">
            <a:tbl>
              <a:tblPr firstRow="1" bandRow="1">
                <a:tableStyleId>{5C22544A-7EE6-4342-B048-85BDC9FD1C3A}</a:tableStyleId>
              </a:tblPr>
              <a:tblGrid>
                <a:gridCol w="1082697">
                  <a:extLst>
                    <a:ext uri="{9D8B030D-6E8A-4147-A177-3AD203B41FA5}">
                      <a16:colId xmlns:a16="http://schemas.microsoft.com/office/drawing/2014/main" val="1063000064"/>
                    </a:ext>
                  </a:extLst>
                </a:gridCol>
                <a:gridCol w="1578067">
                  <a:extLst>
                    <a:ext uri="{9D8B030D-6E8A-4147-A177-3AD203B41FA5}">
                      <a16:colId xmlns:a16="http://schemas.microsoft.com/office/drawing/2014/main" val="4003959328"/>
                    </a:ext>
                  </a:extLst>
                </a:gridCol>
                <a:gridCol w="1637392">
                  <a:extLst>
                    <a:ext uri="{9D8B030D-6E8A-4147-A177-3AD203B41FA5}">
                      <a16:colId xmlns:a16="http://schemas.microsoft.com/office/drawing/2014/main" val="1507157189"/>
                    </a:ext>
                  </a:extLst>
                </a:gridCol>
                <a:gridCol w="1432719">
                  <a:extLst>
                    <a:ext uri="{9D8B030D-6E8A-4147-A177-3AD203B41FA5}">
                      <a16:colId xmlns:a16="http://schemas.microsoft.com/office/drawing/2014/main" val="2662281112"/>
                    </a:ext>
                  </a:extLst>
                </a:gridCol>
                <a:gridCol w="1432719">
                  <a:extLst>
                    <a:ext uri="{9D8B030D-6E8A-4147-A177-3AD203B41FA5}">
                      <a16:colId xmlns:a16="http://schemas.microsoft.com/office/drawing/2014/main" val="1127082061"/>
                    </a:ext>
                  </a:extLst>
                </a:gridCol>
                <a:gridCol w="1432719">
                  <a:extLst>
                    <a:ext uri="{9D8B030D-6E8A-4147-A177-3AD203B41FA5}">
                      <a16:colId xmlns:a16="http://schemas.microsoft.com/office/drawing/2014/main" val="112405794"/>
                    </a:ext>
                  </a:extLst>
                </a:gridCol>
              </a:tblGrid>
              <a:tr h="565967">
                <a:tc gridSpan="3">
                  <a:txBody>
                    <a:bodyPr/>
                    <a:lstStyle/>
                    <a:p>
                      <a:pPr algn="ctr"/>
                      <a:r>
                        <a:rPr lang="tr-TR" sz="2000" dirty="0"/>
                        <a:t>2018 PROGRAMI</a:t>
                      </a:r>
                    </a:p>
                  </a:txBody>
                  <a:tcPr marL="74750" marR="74750"/>
                </a:tc>
                <a:tc hMerge="1">
                  <a:txBody>
                    <a:bodyPr/>
                    <a:lstStyle/>
                    <a:p>
                      <a:endParaRPr lang="tr-TR" dirty="0"/>
                    </a:p>
                  </a:txBody>
                  <a:tcPr/>
                </a:tc>
                <a:tc hMerge="1">
                  <a:txBody>
                    <a:bodyPr/>
                    <a:lstStyle/>
                    <a:p>
                      <a:endParaRPr lang="tr-TR" dirty="0"/>
                    </a:p>
                  </a:txBody>
                  <a:tcPr/>
                </a:tc>
                <a:tc gridSpan="3">
                  <a:txBody>
                    <a:bodyPr/>
                    <a:lstStyle/>
                    <a:p>
                      <a:pPr algn="ctr"/>
                      <a:r>
                        <a:rPr lang="tr-TR" sz="2000" dirty="0"/>
                        <a:t>2024 PROGRAMI</a:t>
                      </a:r>
                    </a:p>
                  </a:txBody>
                  <a:tcPr marL="74750" marR="74750"/>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657158999"/>
                  </a:ext>
                </a:extLst>
              </a:tr>
              <a:tr h="1270587">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Sınıf Düzeyi</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l" fontAlgn="t">
                        <a:lnSpc>
                          <a:spcPct val="107000"/>
                        </a:lnSpc>
                        <a:spcBef>
                          <a:spcPts val="0"/>
                        </a:spcBef>
                        <a:spcAft>
                          <a:spcPts val="800"/>
                        </a:spcAft>
                      </a:pPr>
                      <a:r>
                        <a:rPr lang="tr-TR" sz="2000" b="1" i="0" u="none" strike="noStrike"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Ünite </a:t>
                      </a: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Sayısı</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Kazanım</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Sayısı</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Öğrenme Alanı</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Sayısı</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Öğrenme Çıktısı</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Sayısı</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 Süre</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extLst>
                  <a:ext uri="{0D108BD9-81ED-4DB2-BD59-A6C34878D82A}">
                    <a16:rowId xmlns:a16="http://schemas.microsoft.com/office/drawing/2014/main" val="238740005"/>
                  </a:ext>
                </a:extLst>
              </a:tr>
              <a:tr h="445365">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4.</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6</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29</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4</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13</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tc>
                  <a:txBody>
                    <a:bodyPr/>
                    <a:lstStyle/>
                    <a:p>
                      <a:pPr algn="ctr">
                        <a:lnSpc>
                          <a:spcPct val="107000"/>
                        </a:lnSpc>
                        <a:spcAft>
                          <a:spcPts val="800"/>
                        </a:spcAft>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72</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56063" marR="56063" marT="0" marB="0"/>
                </a:tc>
                <a:extLst>
                  <a:ext uri="{0D108BD9-81ED-4DB2-BD59-A6C34878D82A}">
                    <a16:rowId xmlns:a16="http://schemas.microsoft.com/office/drawing/2014/main" val="4213777333"/>
                  </a:ext>
                </a:extLst>
              </a:tr>
            </a:tbl>
          </a:graphicData>
        </a:graphic>
      </p:graphicFrame>
      <p:sp>
        <p:nvSpPr>
          <p:cNvPr id="6" name="Rectangle 1">
            <a:extLst>
              <a:ext uri="{FF2B5EF4-FFF2-40B4-BE49-F238E27FC236}">
                <a16:creationId xmlns:a16="http://schemas.microsoft.com/office/drawing/2014/main" id="{7222E1A2-9680-5173-1830-ACB4AFB4A9A1}"/>
              </a:ext>
            </a:extLst>
          </p:cNvPr>
          <p:cNvSpPr>
            <a:spLocks noChangeArrowheads="1"/>
          </p:cNvSpPr>
          <p:nvPr/>
        </p:nvSpPr>
        <p:spPr bwMode="auto">
          <a:xfrm>
            <a:off x="-1175657" y="-148056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tx1"/>
                </a:solidFill>
                <a:effectLst/>
                <a:latin typeface="Arial" panose="020B0604020202020204" pitchFamily="34" charset="0"/>
                <a:ea typeface="Aptos" panose="020B0004020202020204" pitchFamily="34" charset="0"/>
                <a:cs typeface="Times New Roman" panose="02020603050405020304" pitchFamily="18" charset="0"/>
              </a:rPr>
              <a:t>Tablo 1. Eski programdaki Öğrenme Alanı Sayısı Kazanım Sayısı  Süresi</a:t>
            </a:r>
            <a:endParaRPr kumimoji="0" lang="tr-TR" altLang="tr-TR" sz="11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tx1"/>
                </a:solidFill>
                <a:effectLst/>
                <a:latin typeface="Arial" panose="020B0604020202020204" pitchFamily="34" charset="0"/>
                <a:ea typeface="Aptos" panose="020B0004020202020204" pitchFamily="34" charset="0"/>
                <a:cs typeface="Times New Roman" panose="02020603050405020304" pitchFamily="18" charset="0"/>
              </a:rPr>
              <a:t>Tablo 2. Yeni programdaki Tema Sayısı Öğrenme Çıktısı Sayısı Süresi</a:t>
            </a:r>
            <a:endParaRPr kumimoji="0" lang="tr-TR" altLang="tr-TR" sz="11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530291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CFDD03-7B21-3B80-3C7A-1C35AAC9366B}"/>
              </a:ext>
            </a:extLst>
          </p:cNvPr>
          <p:cNvSpPr>
            <a:spLocks noGrp="1"/>
          </p:cNvSpPr>
          <p:nvPr>
            <p:ph type="title"/>
          </p:nvPr>
        </p:nvSpPr>
        <p:spPr/>
        <p:txBody>
          <a:bodyPr>
            <a:normAutofit fontScale="90000"/>
          </a:bodyPr>
          <a:lstStyle/>
          <a:p>
            <a:pPr algn="ctr"/>
            <a:r>
              <a:rPr lang="en-US" sz="3600" b="1" kern="1200" dirty="0">
                <a:solidFill>
                  <a:schemeClr val="tx1"/>
                </a:solidFill>
                <a:effectLst/>
                <a:latin typeface="+mj-lt"/>
                <a:ea typeface="+mj-ea"/>
                <a:cs typeface="+mj-cs"/>
              </a:rPr>
              <a:t>İNSAN HAKLARI, VATANDAŞLIK VE DEMOKRASİ</a:t>
            </a:r>
            <a:r>
              <a:rPr lang="tr-TR" sz="3600" b="1" kern="1200" dirty="0">
                <a:solidFill>
                  <a:schemeClr val="tx1"/>
                </a:solidFill>
                <a:effectLst/>
                <a:latin typeface="+mj-lt"/>
                <a:ea typeface="+mj-ea"/>
                <a:cs typeface="+mj-cs"/>
              </a:rPr>
              <a:t> </a:t>
            </a:r>
            <a:br>
              <a:rPr lang="tr-TR" sz="3600" b="1" kern="1200" dirty="0">
                <a:solidFill>
                  <a:schemeClr val="tx1"/>
                </a:solidFill>
                <a:effectLst/>
                <a:latin typeface="+mj-lt"/>
                <a:ea typeface="+mj-ea"/>
                <a:cs typeface="+mj-cs"/>
              </a:rPr>
            </a:br>
            <a:r>
              <a:rPr lang="tr-TR" sz="3600" b="1" kern="1200" dirty="0">
                <a:solidFill>
                  <a:schemeClr val="tx1"/>
                </a:solidFill>
                <a:effectLst/>
                <a:latin typeface="+mj-lt"/>
                <a:ea typeface="+mj-ea"/>
                <a:cs typeface="+mj-cs"/>
              </a:rPr>
              <a:t>(4. SINIF)</a:t>
            </a:r>
            <a:endParaRPr lang="tr-TR" sz="3600" dirty="0"/>
          </a:p>
        </p:txBody>
      </p:sp>
      <p:pic>
        <p:nvPicPr>
          <p:cNvPr id="7" name="İçerik Yer Tutucusu 6">
            <a:extLst>
              <a:ext uri="{FF2B5EF4-FFF2-40B4-BE49-F238E27FC236}">
                <a16:creationId xmlns:a16="http://schemas.microsoft.com/office/drawing/2014/main" id="{9558D974-302A-25E8-FED3-D46C4B6DA18A}"/>
              </a:ext>
            </a:extLst>
          </p:cNvPr>
          <p:cNvPicPr>
            <a:picLocks noGrp="1" noChangeAspect="1"/>
          </p:cNvPicPr>
          <p:nvPr>
            <p:ph idx="1"/>
          </p:nvPr>
        </p:nvPicPr>
        <p:blipFill rotWithShape="1">
          <a:blip r:embed="rId2"/>
          <a:srcRect l="8367" t="22088" r="10993" b="10533"/>
          <a:stretch/>
        </p:blipFill>
        <p:spPr>
          <a:xfrm>
            <a:off x="838200" y="1690688"/>
            <a:ext cx="9670107" cy="4258020"/>
          </a:xfrm>
        </p:spPr>
      </p:pic>
      <p:sp>
        <p:nvSpPr>
          <p:cNvPr id="6" name="Rectangle 1">
            <a:extLst>
              <a:ext uri="{FF2B5EF4-FFF2-40B4-BE49-F238E27FC236}">
                <a16:creationId xmlns:a16="http://schemas.microsoft.com/office/drawing/2014/main" id="{7222E1A2-9680-5173-1830-ACB4AFB4A9A1}"/>
              </a:ext>
            </a:extLst>
          </p:cNvPr>
          <p:cNvSpPr>
            <a:spLocks noChangeArrowheads="1"/>
          </p:cNvSpPr>
          <p:nvPr/>
        </p:nvSpPr>
        <p:spPr bwMode="auto">
          <a:xfrm>
            <a:off x="-1175657" y="-148056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tx1"/>
                </a:solidFill>
                <a:effectLst/>
                <a:latin typeface="Arial" panose="020B0604020202020204" pitchFamily="34" charset="0"/>
                <a:ea typeface="Aptos" panose="020B0004020202020204" pitchFamily="34" charset="0"/>
                <a:cs typeface="Times New Roman" panose="02020603050405020304" pitchFamily="18" charset="0"/>
              </a:rPr>
              <a:t>Tablo 1. Eski programdaki Öğrenme Alanı Sayısı Kazanım Sayısı  Süresi</a:t>
            </a:r>
            <a:endParaRPr kumimoji="0" lang="tr-TR" altLang="tr-TR" sz="11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tx1"/>
                </a:solidFill>
                <a:effectLst/>
                <a:latin typeface="Arial" panose="020B0604020202020204" pitchFamily="34" charset="0"/>
                <a:ea typeface="Aptos" panose="020B0004020202020204" pitchFamily="34" charset="0"/>
                <a:cs typeface="Times New Roman" panose="02020603050405020304" pitchFamily="18" charset="0"/>
              </a:rPr>
              <a:t>Tablo 2. Yeni programdaki Tema Sayısı Öğrenme Çıktısı Sayısı Süresi</a:t>
            </a:r>
            <a:endParaRPr kumimoji="0" lang="tr-TR" altLang="tr-TR" sz="11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083156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D1508C-CFA4-7093-75E2-BBF807D888DD}"/>
              </a:ext>
            </a:extLst>
          </p:cNvPr>
          <p:cNvSpPr>
            <a:spLocks noGrp="1"/>
          </p:cNvSpPr>
          <p:nvPr>
            <p:ph type="title"/>
          </p:nvPr>
        </p:nvSpPr>
        <p:spPr/>
        <p:txBody>
          <a:bodyPr/>
          <a:lstStyle/>
          <a:p>
            <a:pPr algn="ctr"/>
            <a:r>
              <a:rPr lang="tr-TR" dirty="0"/>
              <a:t>DİN KÜLTÜRÜ VE AHLAK BİLGİSİ DERSİ (4.SINIF)</a:t>
            </a:r>
          </a:p>
        </p:txBody>
      </p:sp>
      <p:sp>
        <p:nvSpPr>
          <p:cNvPr id="3" name="İçerik Yer Tutucusu 2">
            <a:extLst>
              <a:ext uri="{FF2B5EF4-FFF2-40B4-BE49-F238E27FC236}">
                <a16:creationId xmlns:a16="http://schemas.microsoft.com/office/drawing/2014/main" id="{CEC6DDD1-1879-707F-B867-1BA861059689}"/>
              </a:ext>
            </a:extLst>
          </p:cNvPr>
          <p:cNvSpPr>
            <a:spLocks noGrp="1"/>
          </p:cNvSpPr>
          <p:nvPr>
            <p:ph idx="1"/>
          </p:nvPr>
        </p:nvSpPr>
        <p:spPr/>
        <p:txBody>
          <a:bodyPr>
            <a:normAutofit fontScale="85000" lnSpcReduction="10000"/>
          </a:bodyPr>
          <a:lstStyle/>
          <a:p>
            <a:pPr marL="0" indent="0" algn="just">
              <a:lnSpc>
                <a:spcPct val="150000"/>
              </a:lnSpc>
              <a:buNone/>
            </a:pPr>
            <a:r>
              <a:rPr lang="tr-TR" sz="2400" dirty="0">
                <a:latin typeface="Times New Roman" panose="02020603050405020304" pitchFamily="18" charset="0"/>
                <a:cs typeface="Times New Roman" panose="02020603050405020304" pitchFamily="18" charset="0"/>
              </a:rPr>
              <a:t> </a:t>
            </a:r>
            <a:r>
              <a:rPr lang="tr-TR" sz="2400" b="0" i="0" u="none" strike="noStrike" baseline="0" dirty="0">
                <a:latin typeface="Times New Roman" panose="02020603050405020304" pitchFamily="18" charset="0"/>
                <a:cs typeface="Times New Roman" panose="02020603050405020304" pitchFamily="18" charset="0"/>
              </a:rPr>
              <a:t>Din Kültürü ve Ahlak Bilgisi Dersi (4-8. Sınıf) Öğretim Programı, din ve inançların öğretiminde “dinden öğrenme” ve “din hakkında öğrenme” yaklaşımlarının ilkelerini temel alan bir anlayışla geliştirilmiştir. Bu kapsamda öğrencilerin </a:t>
            </a:r>
            <a:r>
              <a:rPr lang="tr-TR" sz="2400" dirty="0">
                <a:latin typeface="Times New Roman" panose="02020603050405020304" pitchFamily="18" charset="0"/>
                <a:cs typeface="Times New Roman" panose="02020603050405020304" pitchFamily="18" charset="0"/>
              </a:rPr>
              <a:t>nesnel, betimsel ve analitik bir anlayışla hem kendi dinlerine ait yorum farklılıklarını hem de farklı dinleri, inançları ve dünya görüşlerini  </a:t>
            </a:r>
            <a:r>
              <a:rPr lang="tr-TR" sz="2400" b="0" i="0" u="none" strike="noStrike" baseline="0" dirty="0">
                <a:latin typeface="Times New Roman" panose="02020603050405020304" pitchFamily="18" charset="0"/>
                <a:cs typeface="Times New Roman" panose="02020603050405020304" pitchFamily="18" charset="0"/>
              </a:rPr>
              <a:t>tanımaları amaçlanmıştır. Aynı şekilde din ve ahlak konuları üzerinde düşünmeleri ve tartışmaları teşvik edilerek öğrencilerin içinde yaşadıkları toplumu ve dünyayı daha iyi anlamaları, öğretim programının amaçlarından biridir.</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9808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D1508C-CFA4-7093-75E2-BBF807D888DD}"/>
              </a:ext>
            </a:extLst>
          </p:cNvPr>
          <p:cNvSpPr>
            <a:spLocks noGrp="1"/>
          </p:cNvSpPr>
          <p:nvPr>
            <p:ph type="title"/>
          </p:nvPr>
        </p:nvSpPr>
        <p:spPr/>
        <p:txBody>
          <a:bodyPr/>
          <a:lstStyle/>
          <a:p>
            <a:pPr algn="ctr"/>
            <a:r>
              <a:rPr lang="tr-TR" dirty="0"/>
              <a:t>DİN KÜLTÜRÜ VE AHLAK BİLGİSİ DERSİ (4.SINIF)</a:t>
            </a:r>
          </a:p>
        </p:txBody>
      </p:sp>
      <p:sp>
        <p:nvSpPr>
          <p:cNvPr id="3" name="İçerik Yer Tutucusu 2">
            <a:extLst>
              <a:ext uri="{FF2B5EF4-FFF2-40B4-BE49-F238E27FC236}">
                <a16:creationId xmlns:a16="http://schemas.microsoft.com/office/drawing/2014/main" id="{CEC6DDD1-1879-707F-B867-1BA861059689}"/>
              </a:ext>
            </a:extLst>
          </p:cNvPr>
          <p:cNvSpPr>
            <a:spLocks noGrp="1"/>
          </p:cNvSpPr>
          <p:nvPr>
            <p:ph idx="1"/>
          </p:nvPr>
        </p:nvSpPr>
        <p:spPr/>
        <p:txBody>
          <a:bodyPr>
            <a:normAutofit/>
          </a:bodyPr>
          <a:lstStyle/>
          <a:p>
            <a:pPr marL="0" indent="0" algn="just">
              <a:lnSpc>
                <a:spcPct val="150000"/>
              </a:lnSpc>
              <a:buNone/>
            </a:pPr>
            <a:r>
              <a:rPr lang="tr-TR" sz="2400" dirty="0">
                <a:latin typeface="Times New Roman" panose="02020603050405020304" pitchFamily="18" charset="0"/>
                <a:cs typeface="Times New Roman" panose="02020603050405020304" pitchFamily="18" charset="0"/>
              </a:rPr>
              <a:t> </a:t>
            </a:r>
            <a:r>
              <a:rPr lang="tr-TR" sz="2400" b="0" i="0" u="none" strike="noStrike" baseline="0" dirty="0">
                <a:latin typeface="Times New Roman" panose="02020603050405020304" pitchFamily="18" charset="0"/>
                <a:cs typeface="Times New Roman" panose="02020603050405020304" pitchFamily="18" charset="0"/>
              </a:rPr>
              <a:t>İslam dininin öğretimi, Kur’an ve sünnetin ortaya koyduğu temel ilkeler çerçevesinde yapılandırılmıştır. İslam düşüncesinde ortaya çıkan yorumlar, bilimsel bir metotla ve mezhepler üstü bir yaklaşımla ele alınmıştır. Yaşayan dünya dinleri, nesnel bir metotla, dinler açılımlı ve olgusal bir yaklaşımla öğretime konu edilmiştir.</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667719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D1508C-CFA4-7093-75E2-BBF807D888DD}"/>
              </a:ext>
            </a:extLst>
          </p:cNvPr>
          <p:cNvSpPr>
            <a:spLocks noGrp="1"/>
          </p:cNvSpPr>
          <p:nvPr>
            <p:ph type="title"/>
          </p:nvPr>
        </p:nvSpPr>
        <p:spPr/>
        <p:txBody>
          <a:bodyPr>
            <a:normAutofit/>
          </a:bodyPr>
          <a:lstStyle/>
          <a:p>
            <a:pPr algn="ctr"/>
            <a:r>
              <a:rPr lang="tr-TR" dirty="0"/>
              <a:t>DİN KÜLTÜRÜ VE AHLAK BİLGİSİ DERSİ ÖĞRETİM PROGRAMININ ÖZEL AMAÇLARI</a:t>
            </a:r>
          </a:p>
        </p:txBody>
      </p:sp>
      <p:sp>
        <p:nvSpPr>
          <p:cNvPr id="3" name="İçerik Yer Tutucusu 2">
            <a:extLst>
              <a:ext uri="{FF2B5EF4-FFF2-40B4-BE49-F238E27FC236}">
                <a16:creationId xmlns:a16="http://schemas.microsoft.com/office/drawing/2014/main" id="{CEC6DDD1-1879-707F-B867-1BA861059689}"/>
              </a:ext>
            </a:extLst>
          </p:cNvPr>
          <p:cNvSpPr>
            <a:spLocks noGrp="1"/>
          </p:cNvSpPr>
          <p:nvPr>
            <p:ph idx="1"/>
          </p:nvPr>
        </p:nvSpPr>
        <p:spPr/>
        <p:txBody>
          <a:bodyPr>
            <a:normAutofit fontScale="92500" lnSpcReduction="20000"/>
          </a:bodyPr>
          <a:lstStyle/>
          <a:p>
            <a:pPr marL="457200" indent="-457200" algn="just">
              <a:lnSpc>
                <a:spcPct val="150000"/>
              </a:lnSpc>
              <a:buFont typeface="+mj-lt"/>
              <a:buAutoNum type="arabicPeriod"/>
            </a:pPr>
            <a:r>
              <a:rPr lang="tr-TR" sz="2400" dirty="0">
                <a:latin typeface="Times New Roman" panose="02020603050405020304" pitchFamily="18" charset="0"/>
                <a:cs typeface="Times New Roman" panose="02020603050405020304" pitchFamily="18" charset="0"/>
              </a:rPr>
              <a:t> </a:t>
            </a:r>
            <a:r>
              <a:rPr lang="tr-TR" sz="2400" b="0" i="0" u="none" strike="noStrike" baseline="0" dirty="0">
                <a:latin typeface="Times New Roman" panose="02020603050405020304" pitchFamily="18" charset="0"/>
                <a:cs typeface="Times New Roman" panose="02020603050405020304" pitchFamily="18" charset="0"/>
              </a:rPr>
              <a:t>İslam hakkında doğru bilgi edineceği yolları ve kaynakları belirlemeleri</a:t>
            </a:r>
          </a:p>
          <a:p>
            <a:pPr marL="457200" indent="-457200" algn="just">
              <a:lnSpc>
                <a:spcPct val="150000"/>
              </a:lnSpc>
              <a:buFont typeface="+mj-lt"/>
              <a:buAutoNum type="arabicPeriod"/>
            </a:pPr>
            <a:r>
              <a:rPr lang="tr-TR" sz="2400" b="0" i="0" u="none" strike="noStrike" baseline="0" dirty="0">
                <a:latin typeface="Times New Roman" panose="02020603050405020304" pitchFamily="18" charset="0"/>
                <a:cs typeface="Times New Roman" panose="02020603050405020304" pitchFamily="18" charset="0"/>
              </a:rPr>
              <a:t>İslam’ın temel inanç, ibadet ve ahlak esaslarını kavramaları</a:t>
            </a:r>
          </a:p>
          <a:p>
            <a:pPr marL="457200" indent="-457200" algn="just">
              <a:lnSpc>
                <a:spcPct val="150000"/>
              </a:lnSpc>
              <a:buFont typeface="+mj-lt"/>
              <a:buAutoNum type="arabicPeriod"/>
            </a:pPr>
            <a:r>
              <a:rPr lang="tr-TR" sz="2400" b="0" i="0" u="none" strike="noStrike" baseline="0" dirty="0">
                <a:latin typeface="Times New Roman" panose="02020603050405020304" pitchFamily="18" charset="0"/>
                <a:cs typeface="Times New Roman" panose="02020603050405020304" pitchFamily="18" charset="0"/>
              </a:rPr>
              <a:t>İnanç ve ibadetlerin davranışları güzelleştirmedeki etkisi hakkında çıkarımda bulunmaları</a:t>
            </a:r>
          </a:p>
          <a:p>
            <a:pPr marL="457200" indent="-457200" algn="just">
              <a:lnSpc>
                <a:spcPct val="150000"/>
              </a:lnSpc>
              <a:buFont typeface="+mj-lt"/>
              <a:buAutoNum type="arabicPeriod"/>
            </a:pPr>
            <a:r>
              <a:rPr lang="tr-TR" sz="2400" b="0" i="0" u="none" strike="noStrike" baseline="0" dirty="0">
                <a:latin typeface="Times New Roman" panose="02020603050405020304" pitchFamily="18" charset="0"/>
                <a:cs typeface="Times New Roman" panose="02020603050405020304" pitchFamily="18" charset="0"/>
              </a:rPr>
              <a:t>Hz. Muhammed’in (sav) hayatını tanımaları.</a:t>
            </a:r>
          </a:p>
          <a:p>
            <a:pPr marL="457200" indent="-457200" algn="just">
              <a:lnSpc>
                <a:spcPct val="150000"/>
              </a:lnSpc>
              <a:buFont typeface="+mj-lt"/>
              <a:buAutoNum type="arabicPeriod"/>
            </a:pPr>
            <a:r>
              <a:rPr lang="tr-TR" sz="2400" dirty="0">
                <a:latin typeface="Times New Roman" panose="02020603050405020304" pitchFamily="18" charset="0"/>
                <a:cs typeface="Times New Roman" panose="02020603050405020304" pitchFamily="18" charset="0"/>
              </a:rPr>
              <a:t>Hz. Muhammed’in (sav) örnek ahlakını kendi hayatına yansıtmaları</a:t>
            </a:r>
          </a:p>
        </p:txBody>
      </p:sp>
    </p:spTree>
    <p:extLst>
      <p:ext uri="{BB962C8B-B14F-4D97-AF65-F5344CB8AC3E}">
        <p14:creationId xmlns:p14="http://schemas.microsoft.com/office/powerpoint/2010/main" val="1314439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D1508C-CFA4-7093-75E2-BBF807D888DD}"/>
              </a:ext>
            </a:extLst>
          </p:cNvPr>
          <p:cNvSpPr>
            <a:spLocks noGrp="1"/>
          </p:cNvSpPr>
          <p:nvPr>
            <p:ph type="title"/>
          </p:nvPr>
        </p:nvSpPr>
        <p:spPr/>
        <p:txBody>
          <a:bodyPr>
            <a:normAutofit/>
          </a:bodyPr>
          <a:lstStyle/>
          <a:p>
            <a:pPr algn="ctr"/>
            <a:r>
              <a:rPr lang="tr-TR" dirty="0"/>
              <a:t>DİN KÜLTÜRÜ VE AHLAK BİLGİSİ DERSİ ÖĞRETİM PROGRAMININ ÖZEL AMAÇLARI</a:t>
            </a:r>
          </a:p>
        </p:txBody>
      </p:sp>
      <p:sp>
        <p:nvSpPr>
          <p:cNvPr id="3" name="İçerik Yer Tutucusu 2">
            <a:extLst>
              <a:ext uri="{FF2B5EF4-FFF2-40B4-BE49-F238E27FC236}">
                <a16:creationId xmlns:a16="http://schemas.microsoft.com/office/drawing/2014/main" id="{CEC6DDD1-1879-707F-B867-1BA861059689}"/>
              </a:ext>
            </a:extLst>
          </p:cNvPr>
          <p:cNvSpPr>
            <a:spLocks noGrp="1"/>
          </p:cNvSpPr>
          <p:nvPr>
            <p:ph idx="1"/>
          </p:nvPr>
        </p:nvSpPr>
        <p:spPr/>
        <p:txBody>
          <a:bodyPr>
            <a:normAutofit/>
          </a:bodyPr>
          <a:lstStyle/>
          <a:p>
            <a:pPr marL="457200" indent="-457200" algn="just">
              <a:lnSpc>
                <a:spcPct val="150000"/>
              </a:lnSpc>
              <a:buFont typeface="+mj-lt"/>
              <a:buAutoNum type="arabicPeriod" startAt="6"/>
            </a:pPr>
            <a:r>
              <a:rPr lang="tr-TR" sz="2400" dirty="0">
                <a:latin typeface="Times New Roman" panose="02020603050405020304" pitchFamily="18" charset="0"/>
                <a:cs typeface="Times New Roman" panose="02020603050405020304" pitchFamily="18" charset="0"/>
              </a:rPr>
              <a:t> Kur’an-ı Kerim’in temel özelliklerini ve Müslümanlar için değerini fark etmeleri</a:t>
            </a:r>
          </a:p>
          <a:p>
            <a:pPr marL="457200" indent="-457200" algn="just">
              <a:lnSpc>
                <a:spcPct val="150000"/>
              </a:lnSpc>
              <a:buFont typeface="+mj-lt"/>
              <a:buAutoNum type="arabicPeriod" startAt="6"/>
            </a:pPr>
            <a:r>
              <a:rPr lang="tr-TR" sz="2400" dirty="0">
                <a:latin typeface="Times New Roman" panose="02020603050405020304" pitchFamily="18" charset="0"/>
                <a:cs typeface="Times New Roman" panose="02020603050405020304" pitchFamily="18" charset="0"/>
              </a:rPr>
              <a:t>Belirlenen dua ve surelerin muhtevasını yorumlamaları</a:t>
            </a:r>
          </a:p>
          <a:p>
            <a:pPr marL="457200" indent="-457200" algn="just">
              <a:lnSpc>
                <a:spcPct val="150000"/>
              </a:lnSpc>
              <a:buFont typeface="+mj-lt"/>
              <a:buAutoNum type="arabicPeriod" startAt="6"/>
            </a:pPr>
            <a:r>
              <a:rPr lang="tr-TR" sz="2400" dirty="0">
                <a:latin typeface="Times New Roman" panose="02020603050405020304" pitchFamily="18" charset="0"/>
                <a:cs typeface="Times New Roman" panose="02020603050405020304" pitchFamily="18" charset="0"/>
              </a:rPr>
              <a:t>Ahlaki değerleri davranışlarına yansıtmaları</a:t>
            </a:r>
          </a:p>
          <a:p>
            <a:pPr marL="457200" indent="-457200" algn="just">
              <a:lnSpc>
                <a:spcPct val="150000"/>
              </a:lnSpc>
              <a:buFont typeface="+mj-lt"/>
              <a:buAutoNum type="arabicPeriod" startAt="6"/>
            </a:pPr>
            <a:r>
              <a:rPr lang="tr-TR" sz="2400" dirty="0">
                <a:latin typeface="Times New Roman" panose="02020603050405020304" pitchFamily="18" charset="0"/>
                <a:cs typeface="Times New Roman" panose="02020603050405020304" pitchFamily="18" charset="0"/>
              </a:rPr>
              <a:t>Millî, dinî ve ahlaki değerler ve kavramlar hakkında temel düzeyde çıkarımlar yapmaları</a:t>
            </a:r>
          </a:p>
        </p:txBody>
      </p:sp>
    </p:spTree>
    <p:extLst>
      <p:ext uri="{BB962C8B-B14F-4D97-AF65-F5344CB8AC3E}">
        <p14:creationId xmlns:p14="http://schemas.microsoft.com/office/powerpoint/2010/main" val="4825086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D1508C-CFA4-7093-75E2-BBF807D888DD}"/>
              </a:ext>
            </a:extLst>
          </p:cNvPr>
          <p:cNvSpPr>
            <a:spLocks noGrp="1"/>
          </p:cNvSpPr>
          <p:nvPr>
            <p:ph type="title"/>
          </p:nvPr>
        </p:nvSpPr>
        <p:spPr/>
        <p:txBody>
          <a:bodyPr>
            <a:normAutofit/>
          </a:bodyPr>
          <a:lstStyle/>
          <a:p>
            <a:pPr algn="ctr"/>
            <a:r>
              <a:rPr lang="tr-TR" dirty="0"/>
              <a:t>DİN KÜLTÜRÜ VE AHLAK BİLGİSİ DERSİ ÖĞRETİM PROGRAMININ ÖZEL AMAÇLARI</a:t>
            </a:r>
          </a:p>
        </p:txBody>
      </p:sp>
      <p:sp>
        <p:nvSpPr>
          <p:cNvPr id="3" name="İçerik Yer Tutucusu 2">
            <a:extLst>
              <a:ext uri="{FF2B5EF4-FFF2-40B4-BE49-F238E27FC236}">
                <a16:creationId xmlns:a16="http://schemas.microsoft.com/office/drawing/2014/main" id="{CEC6DDD1-1879-707F-B867-1BA861059689}"/>
              </a:ext>
            </a:extLst>
          </p:cNvPr>
          <p:cNvSpPr>
            <a:spLocks noGrp="1"/>
          </p:cNvSpPr>
          <p:nvPr>
            <p:ph idx="1"/>
          </p:nvPr>
        </p:nvSpPr>
        <p:spPr/>
        <p:txBody>
          <a:bodyPr>
            <a:normAutofit fontScale="92500" lnSpcReduction="10000"/>
          </a:bodyPr>
          <a:lstStyle/>
          <a:p>
            <a:pPr marL="457200" indent="-457200" algn="just">
              <a:lnSpc>
                <a:spcPct val="150000"/>
              </a:lnSpc>
              <a:buFont typeface="+mj-lt"/>
              <a:buAutoNum type="arabicPeriod" startAt="10"/>
            </a:pPr>
            <a:r>
              <a:rPr lang="tr-TR" sz="2400" dirty="0">
                <a:latin typeface="Times New Roman" panose="02020603050405020304" pitchFamily="18" charset="0"/>
                <a:cs typeface="Times New Roman" panose="02020603050405020304" pitchFamily="18" charset="0"/>
              </a:rPr>
              <a:t>Çevresindeki dinî yorum ve deneyimlerin farkında olmaları</a:t>
            </a:r>
          </a:p>
          <a:p>
            <a:pPr marL="457200" indent="-457200" algn="just">
              <a:lnSpc>
                <a:spcPct val="150000"/>
              </a:lnSpc>
              <a:buFont typeface="+mj-lt"/>
              <a:buAutoNum type="arabicPeriod" startAt="10"/>
            </a:pPr>
            <a:r>
              <a:rPr lang="tr-TR" sz="2400" dirty="0">
                <a:latin typeface="Times New Roman" panose="02020603050405020304" pitchFamily="18" charset="0"/>
                <a:cs typeface="Times New Roman" panose="02020603050405020304" pitchFamily="18" charset="0"/>
              </a:rPr>
              <a:t>Farklı dinleri, inançları ve dinî yorumları tanımaları ve bunlara saygı duymaları</a:t>
            </a:r>
          </a:p>
          <a:p>
            <a:pPr marL="457200" indent="-457200" algn="just">
              <a:lnSpc>
                <a:spcPct val="150000"/>
              </a:lnSpc>
              <a:buFont typeface="+mj-lt"/>
              <a:buAutoNum type="arabicPeriod" startAt="10"/>
            </a:pPr>
            <a:r>
              <a:rPr lang="tr-TR" sz="2400" dirty="0">
                <a:latin typeface="Times New Roman" panose="02020603050405020304" pitchFamily="18" charset="0"/>
                <a:cs typeface="Times New Roman" panose="02020603050405020304" pitchFamily="18" charset="0"/>
              </a:rPr>
              <a:t>Müslümanların bilim, kültür ve medeniyet alanına sundukları katkıyı değerlendirmeleri</a:t>
            </a:r>
          </a:p>
          <a:p>
            <a:pPr marL="457200" indent="-457200" algn="just">
              <a:lnSpc>
                <a:spcPct val="150000"/>
              </a:lnSpc>
              <a:buFont typeface="+mj-lt"/>
              <a:buAutoNum type="arabicPeriod" startAt="10"/>
            </a:pPr>
            <a:r>
              <a:rPr lang="tr-TR" sz="2400" dirty="0">
                <a:latin typeface="Times New Roman" panose="02020603050405020304" pitchFamily="18" charset="0"/>
                <a:cs typeface="Times New Roman" panose="02020603050405020304" pitchFamily="18" charset="0"/>
              </a:rPr>
              <a:t>Dinin sosyal hayat, kültür ve medeniyet unsurları üzerindeki etkilerini gözlemlemeleri amaçlanmaktadır.</a:t>
            </a:r>
          </a:p>
        </p:txBody>
      </p:sp>
    </p:spTree>
    <p:extLst>
      <p:ext uri="{BB962C8B-B14F-4D97-AF65-F5344CB8AC3E}">
        <p14:creationId xmlns:p14="http://schemas.microsoft.com/office/powerpoint/2010/main" val="23274152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EB2ABE-5610-B6D4-ACE3-3C8057CB8D13}"/>
              </a:ext>
            </a:extLst>
          </p:cNvPr>
          <p:cNvSpPr>
            <a:spLocks noGrp="1"/>
          </p:cNvSpPr>
          <p:nvPr>
            <p:ph type="title"/>
          </p:nvPr>
        </p:nvSpPr>
        <p:spPr/>
        <p:txBody>
          <a:bodyPr/>
          <a:lstStyle/>
          <a:p>
            <a:pPr algn="ctr"/>
            <a:r>
              <a:rPr lang="tr-TR" dirty="0"/>
              <a:t>DİN KÜLTÜRÜ VE AHLAK BİLGİSİ DERSİ ÖĞRETİM PROGRAMI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294625120"/>
              </p:ext>
            </p:extLst>
          </p:nvPr>
        </p:nvGraphicFramePr>
        <p:xfrm>
          <a:off x="1372717" y="1690688"/>
          <a:ext cx="9832312" cy="4709509"/>
        </p:xfrm>
        <a:graphic>
          <a:graphicData uri="http://schemas.openxmlformats.org/drawingml/2006/table">
            <a:tbl>
              <a:tblPr firstRow="1" firstCol="1" bandRow="1">
                <a:tableStyleId>{1E171933-4619-4E11-9A3F-F7608DF75F80}</a:tableStyleId>
              </a:tblPr>
              <a:tblGrid>
                <a:gridCol w="2566289">
                  <a:extLst>
                    <a:ext uri="{9D8B030D-6E8A-4147-A177-3AD203B41FA5}">
                      <a16:colId xmlns:a16="http://schemas.microsoft.com/office/drawing/2014/main" val="2336373164"/>
                    </a:ext>
                  </a:extLst>
                </a:gridCol>
                <a:gridCol w="4198551">
                  <a:extLst>
                    <a:ext uri="{9D8B030D-6E8A-4147-A177-3AD203B41FA5}">
                      <a16:colId xmlns:a16="http://schemas.microsoft.com/office/drawing/2014/main" val="2208572770"/>
                    </a:ext>
                  </a:extLst>
                </a:gridCol>
                <a:gridCol w="3067472">
                  <a:extLst>
                    <a:ext uri="{9D8B030D-6E8A-4147-A177-3AD203B41FA5}">
                      <a16:colId xmlns:a16="http://schemas.microsoft.com/office/drawing/2014/main" val="430251221"/>
                    </a:ext>
                  </a:extLst>
                </a:gridCol>
              </a:tblGrid>
              <a:tr h="515403">
                <a:tc>
                  <a:txBody>
                    <a:bodyPr/>
                    <a:lstStyle/>
                    <a:p>
                      <a:pPr algn="ctr">
                        <a:lnSpc>
                          <a:spcPct val="100000"/>
                        </a:lnSpc>
                        <a:spcBef>
                          <a:spcPts val="600"/>
                        </a:spcBef>
                        <a:spcAft>
                          <a:spcPts val="600"/>
                        </a:spcAft>
                      </a:pPr>
                      <a:r>
                        <a:rPr lang="tr-TR" sz="1800" dirty="0">
                          <a:solidFill>
                            <a:schemeClr val="bg1"/>
                          </a:solidFill>
                          <a:effectLst/>
                        </a:rPr>
                        <a:t> </a:t>
                      </a:r>
                      <a:endParaRPr lang="tr-TR"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7978" marR="97978" marT="97978" marB="97978"/>
                </a:tc>
                <a:tc>
                  <a:txBody>
                    <a:bodyPr/>
                    <a:lstStyle/>
                    <a:p>
                      <a:pPr algn="ctr">
                        <a:lnSpc>
                          <a:spcPct val="100000"/>
                        </a:lnSpc>
                        <a:spcBef>
                          <a:spcPts val="600"/>
                        </a:spcBef>
                        <a:spcAft>
                          <a:spcPts val="600"/>
                        </a:spcAft>
                      </a:pPr>
                      <a:r>
                        <a:rPr lang="tr-TR" sz="1800">
                          <a:solidFill>
                            <a:schemeClr val="bg1"/>
                          </a:solidFill>
                          <a:effectLst/>
                        </a:rPr>
                        <a:t>ESKİ PROGRAM</a:t>
                      </a:r>
                      <a:endParaRPr lang="tr-TR" sz="18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7978" marR="97978" marT="97978" marB="97978"/>
                </a:tc>
                <a:tc>
                  <a:txBody>
                    <a:bodyPr/>
                    <a:lstStyle/>
                    <a:p>
                      <a:pPr algn="ctr">
                        <a:lnSpc>
                          <a:spcPct val="100000"/>
                        </a:lnSpc>
                        <a:spcBef>
                          <a:spcPts val="600"/>
                        </a:spcBef>
                        <a:spcAft>
                          <a:spcPts val="600"/>
                        </a:spcAft>
                      </a:pPr>
                      <a:r>
                        <a:rPr lang="tr-TR" sz="1800">
                          <a:solidFill>
                            <a:schemeClr val="bg1"/>
                          </a:solidFill>
                          <a:effectLst/>
                        </a:rPr>
                        <a:t>YENİ PROGRAM</a:t>
                      </a:r>
                      <a:endParaRPr lang="tr-TR" sz="18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3" marR="5443" marT="0" marB="0"/>
                </a:tc>
                <a:extLst>
                  <a:ext uri="{0D108BD9-81ED-4DB2-BD59-A6C34878D82A}">
                    <a16:rowId xmlns:a16="http://schemas.microsoft.com/office/drawing/2014/main" val="44143081"/>
                  </a:ext>
                </a:extLst>
              </a:tr>
              <a:tr h="2189511">
                <a:tc>
                  <a:txBody>
                    <a:bodyPr/>
                    <a:lstStyle/>
                    <a:p>
                      <a:pPr algn="ctr">
                        <a:lnSpc>
                          <a:spcPct val="100000"/>
                        </a:lnSpc>
                        <a:spcBef>
                          <a:spcPts val="600"/>
                        </a:spcBef>
                        <a:spcAft>
                          <a:spcPts val="600"/>
                        </a:spcAft>
                      </a:pPr>
                      <a:r>
                        <a:rPr lang="tr-TR" sz="1800" dirty="0">
                          <a:solidFill>
                            <a:schemeClr val="tx1"/>
                          </a:solidFill>
                          <a:effectLst/>
                          <a:latin typeface="Times New Roman" panose="02020603050405020304" pitchFamily="18" charset="0"/>
                          <a:cs typeface="Times New Roman" panose="02020603050405020304" pitchFamily="18" charset="0"/>
                        </a:rPr>
                        <a:t>ÜNİTE ADLARI</a:t>
                      </a:r>
                      <a:endParaRPr lang="tr-T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978" marR="97978" marT="97978" marB="97978"/>
                </a:tc>
                <a:tc>
                  <a:txBody>
                    <a:bodyPr/>
                    <a:lstStyle/>
                    <a:p>
                      <a:pPr algn="ctr">
                        <a:lnSpc>
                          <a:spcPct val="100000"/>
                        </a:lnSpc>
                        <a:spcBef>
                          <a:spcPts val="600"/>
                        </a:spcBef>
                        <a:spcAft>
                          <a:spcPts val="600"/>
                        </a:spcAft>
                      </a:pPr>
                      <a:r>
                        <a:rPr lang="tr-TR" sz="1800" b="1" dirty="0">
                          <a:solidFill>
                            <a:schemeClr val="tx1"/>
                          </a:solidFill>
                          <a:effectLst/>
                          <a:latin typeface="Times New Roman" panose="02020603050405020304" pitchFamily="18" charset="0"/>
                          <a:cs typeface="Times New Roman" panose="02020603050405020304" pitchFamily="18" charset="0"/>
                        </a:rPr>
                        <a:t>Günlük Hayattaki Dinî İfadeler </a:t>
                      </a:r>
                    </a:p>
                    <a:p>
                      <a:pPr algn="ctr">
                        <a:lnSpc>
                          <a:spcPct val="100000"/>
                        </a:lnSpc>
                        <a:spcBef>
                          <a:spcPts val="600"/>
                        </a:spcBef>
                        <a:spcAft>
                          <a:spcPts val="600"/>
                        </a:spcAft>
                      </a:pPr>
                      <a:r>
                        <a:rPr lang="tr-TR" sz="1800" b="1" dirty="0">
                          <a:solidFill>
                            <a:schemeClr val="tx1"/>
                          </a:solidFill>
                          <a:effectLst/>
                          <a:latin typeface="Times New Roman" panose="02020603050405020304" pitchFamily="18" charset="0"/>
                          <a:cs typeface="Times New Roman" panose="02020603050405020304" pitchFamily="18" charset="0"/>
                        </a:rPr>
                        <a:t>İslam’ı Tanıyalım </a:t>
                      </a:r>
                    </a:p>
                    <a:p>
                      <a:pPr algn="ctr">
                        <a:lnSpc>
                          <a:spcPct val="100000"/>
                        </a:lnSpc>
                        <a:spcBef>
                          <a:spcPts val="600"/>
                        </a:spcBef>
                        <a:spcAft>
                          <a:spcPts val="600"/>
                        </a:spcAft>
                      </a:pPr>
                      <a:r>
                        <a:rPr lang="tr-TR" sz="1800" b="1" dirty="0">
                          <a:solidFill>
                            <a:schemeClr val="tx1"/>
                          </a:solidFill>
                          <a:effectLst/>
                          <a:latin typeface="Times New Roman" panose="02020603050405020304" pitchFamily="18" charset="0"/>
                          <a:cs typeface="Times New Roman" panose="02020603050405020304" pitchFamily="18" charset="0"/>
                        </a:rPr>
                        <a:t>Güzel Ahlak</a:t>
                      </a:r>
                    </a:p>
                    <a:p>
                      <a:pPr algn="ctr">
                        <a:lnSpc>
                          <a:spcPct val="100000"/>
                        </a:lnSpc>
                        <a:spcBef>
                          <a:spcPts val="600"/>
                        </a:spcBef>
                        <a:spcAft>
                          <a:spcPts val="600"/>
                        </a:spcAft>
                      </a:pPr>
                      <a:r>
                        <a:rPr lang="tr-TR" sz="1800" b="1" dirty="0">
                          <a:solidFill>
                            <a:schemeClr val="tx1"/>
                          </a:solidFill>
                          <a:effectLst/>
                          <a:latin typeface="Times New Roman" panose="02020603050405020304" pitchFamily="18" charset="0"/>
                          <a:cs typeface="Times New Roman" panose="02020603050405020304" pitchFamily="18" charset="0"/>
                        </a:rPr>
                        <a:t> Hz. Muhammed’i Tanıyalım</a:t>
                      </a:r>
                    </a:p>
                    <a:p>
                      <a:pPr algn="ctr">
                        <a:lnSpc>
                          <a:spcPct val="100000"/>
                        </a:lnSpc>
                        <a:spcBef>
                          <a:spcPts val="600"/>
                        </a:spcBef>
                        <a:spcAft>
                          <a:spcPts val="600"/>
                        </a:spcAft>
                      </a:pPr>
                      <a:r>
                        <a:rPr lang="tr-TR" sz="1800" b="1" dirty="0">
                          <a:solidFill>
                            <a:schemeClr val="tx1"/>
                          </a:solidFill>
                          <a:effectLst/>
                          <a:latin typeface="Times New Roman" panose="02020603050405020304" pitchFamily="18" charset="0"/>
                          <a:cs typeface="Times New Roman" panose="02020603050405020304" pitchFamily="18" charset="0"/>
                        </a:rPr>
                        <a:t>Din ve Temizlik</a:t>
                      </a:r>
                      <a:endParaRPr lang="tr-T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978" marR="97978" marT="97978" marB="97978"/>
                </a:tc>
                <a:tc>
                  <a:txBody>
                    <a:bodyPr/>
                    <a:lstStyle/>
                    <a:p>
                      <a:pPr algn="ctr">
                        <a:lnSpc>
                          <a:spcPct val="100000"/>
                        </a:lnSpc>
                        <a:spcBef>
                          <a:spcPts val="600"/>
                        </a:spcBef>
                        <a:spcAft>
                          <a:spcPts val="600"/>
                        </a:spcAft>
                      </a:pPr>
                      <a:r>
                        <a:rPr lang="tr-TR" sz="1800" b="1" dirty="0">
                          <a:solidFill>
                            <a:schemeClr val="tx1"/>
                          </a:solidFill>
                          <a:effectLst/>
                          <a:latin typeface="Times New Roman" panose="02020603050405020304" pitchFamily="18" charset="0"/>
                          <a:cs typeface="Times New Roman" panose="02020603050405020304" pitchFamily="18" charset="0"/>
                        </a:rPr>
                        <a:t>Günlük Hayat ve Din</a:t>
                      </a:r>
                    </a:p>
                    <a:p>
                      <a:pPr algn="ctr">
                        <a:lnSpc>
                          <a:spcPct val="100000"/>
                        </a:lnSpc>
                        <a:spcBef>
                          <a:spcPts val="600"/>
                        </a:spcBef>
                        <a:spcAft>
                          <a:spcPts val="600"/>
                        </a:spcAft>
                      </a:pPr>
                      <a:r>
                        <a:rPr lang="tr-TR" sz="1800" b="1" dirty="0">
                          <a:solidFill>
                            <a:schemeClr val="tx1"/>
                          </a:solidFill>
                          <a:effectLst/>
                          <a:latin typeface="Times New Roman" panose="02020603050405020304" pitchFamily="18" charset="0"/>
                          <a:cs typeface="Times New Roman" panose="02020603050405020304" pitchFamily="18" charset="0"/>
                        </a:rPr>
                        <a:t>Allah Sevgisi</a:t>
                      </a:r>
                    </a:p>
                    <a:p>
                      <a:pPr algn="ctr">
                        <a:lnSpc>
                          <a:spcPct val="100000"/>
                        </a:lnSpc>
                        <a:spcBef>
                          <a:spcPts val="600"/>
                        </a:spcBef>
                        <a:spcAft>
                          <a:spcPts val="600"/>
                        </a:spcAft>
                      </a:pPr>
                      <a:r>
                        <a:rPr lang="tr-TR" sz="1800" b="1" dirty="0">
                          <a:solidFill>
                            <a:schemeClr val="tx1"/>
                          </a:solidFill>
                          <a:effectLst/>
                          <a:latin typeface="Times New Roman" panose="02020603050405020304" pitchFamily="18" charset="0"/>
                          <a:cs typeface="Times New Roman" panose="02020603050405020304" pitchFamily="18" charset="0"/>
                        </a:rPr>
                        <a:t>Peygamberlerin Sevgisi</a:t>
                      </a:r>
                    </a:p>
                    <a:p>
                      <a:pPr algn="ctr">
                        <a:lnSpc>
                          <a:spcPct val="100000"/>
                        </a:lnSpc>
                        <a:spcBef>
                          <a:spcPts val="600"/>
                        </a:spcBef>
                        <a:spcAft>
                          <a:spcPts val="600"/>
                        </a:spcAft>
                      </a:pPr>
                      <a:r>
                        <a:rPr lang="tr-TR" sz="1800" b="1" dirty="0">
                          <a:solidFill>
                            <a:schemeClr val="tx1"/>
                          </a:solidFill>
                          <a:effectLst/>
                          <a:latin typeface="Times New Roman" panose="02020603050405020304" pitchFamily="18" charset="0"/>
                          <a:cs typeface="Times New Roman" panose="02020603050405020304" pitchFamily="18" charset="0"/>
                        </a:rPr>
                        <a:t>Ahlaki Değerlerimiz</a:t>
                      </a:r>
                    </a:p>
                    <a:p>
                      <a:pPr algn="ctr">
                        <a:lnSpc>
                          <a:spcPct val="100000"/>
                        </a:lnSpc>
                        <a:spcBef>
                          <a:spcPts val="600"/>
                        </a:spcBef>
                        <a:spcAft>
                          <a:spcPts val="600"/>
                        </a:spcAft>
                      </a:pPr>
                      <a:r>
                        <a:rPr lang="tr-TR" sz="1800" b="1" dirty="0">
                          <a:solidFill>
                            <a:schemeClr val="tx1"/>
                          </a:solidFill>
                          <a:effectLst/>
                          <a:latin typeface="Times New Roman" panose="02020603050405020304" pitchFamily="18" charset="0"/>
                          <a:cs typeface="Times New Roman" panose="02020603050405020304" pitchFamily="18" charset="0"/>
                        </a:rPr>
                        <a:t>Haklar ve Sorumluluklar</a:t>
                      </a:r>
                      <a:endParaRPr lang="tr-T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43" marR="5443" marT="0" marB="0"/>
                </a:tc>
                <a:extLst>
                  <a:ext uri="{0D108BD9-81ED-4DB2-BD59-A6C34878D82A}">
                    <a16:rowId xmlns:a16="http://schemas.microsoft.com/office/drawing/2014/main" val="1532119975"/>
                  </a:ext>
                </a:extLst>
              </a:tr>
              <a:tr h="589731">
                <a:tc>
                  <a:txBody>
                    <a:bodyPr/>
                    <a:lstStyle/>
                    <a:p>
                      <a:pPr algn="ctr">
                        <a:lnSpc>
                          <a:spcPct val="100000"/>
                        </a:lnSpc>
                        <a:spcBef>
                          <a:spcPts val="600"/>
                        </a:spcBef>
                        <a:spcAft>
                          <a:spcPts val="600"/>
                        </a:spcAft>
                      </a:pPr>
                      <a:r>
                        <a:rPr lang="tr-TR" sz="1800">
                          <a:solidFill>
                            <a:schemeClr val="tx1"/>
                          </a:solidFill>
                          <a:effectLst/>
                          <a:latin typeface="Times New Roman" panose="02020603050405020304" pitchFamily="18" charset="0"/>
                          <a:cs typeface="Times New Roman" panose="02020603050405020304" pitchFamily="18" charset="0"/>
                        </a:rPr>
                        <a:t>ÖĞRENME ÇIKTILARI</a:t>
                      </a:r>
                      <a:endParaRPr lang="tr-TR"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978" marR="97978" marT="97978" marB="97978"/>
                </a:tc>
                <a:tc>
                  <a:txBody>
                    <a:bodyPr/>
                    <a:lstStyle/>
                    <a:p>
                      <a:pPr algn="ctr">
                        <a:lnSpc>
                          <a:spcPct val="100000"/>
                        </a:lnSpc>
                        <a:spcBef>
                          <a:spcPts val="600"/>
                        </a:spcBef>
                        <a:spcAft>
                          <a:spcPts val="600"/>
                        </a:spcAft>
                      </a:pPr>
                      <a:r>
                        <a:rPr lang="tr-TR" sz="1800" b="1" dirty="0">
                          <a:solidFill>
                            <a:schemeClr val="tx1"/>
                          </a:solidFill>
                          <a:effectLst/>
                          <a:latin typeface="Times New Roman" panose="02020603050405020304" pitchFamily="18" charset="0"/>
                          <a:cs typeface="Times New Roman" panose="02020603050405020304" pitchFamily="18" charset="0"/>
                        </a:rPr>
                        <a:t> 19 adet </a:t>
                      </a:r>
                      <a:endParaRPr lang="tr-T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978" marR="97978" marT="97978" marB="97978"/>
                </a:tc>
                <a:tc>
                  <a:txBody>
                    <a:bodyPr/>
                    <a:lstStyle/>
                    <a:p>
                      <a:pPr algn="ctr">
                        <a:lnSpc>
                          <a:spcPct val="100000"/>
                        </a:lnSpc>
                        <a:spcBef>
                          <a:spcPts val="600"/>
                        </a:spcBef>
                        <a:spcAft>
                          <a:spcPts val="600"/>
                        </a:spcAft>
                      </a:pPr>
                      <a:r>
                        <a:rPr lang="tr-TR" sz="1800" b="1" dirty="0">
                          <a:solidFill>
                            <a:schemeClr val="tx1"/>
                          </a:solidFill>
                          <a:effectLst/>
                          <a:latin typeface="Times New Roman" panose="02020603050405020304" pitchFamily="18" charset="0"/>
                          <a:cs typeface="Times New Roman" panose="02020603050405020304" pitchFamily="18" charset="0"/>
                        </a:rPr>
                        <a:t>  24 adet</a:t>
                      </a:r>
                      <a:endParaRPr lang="tr-T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43" marR="5443" marT="0" marB="0"/>
                </a:tc>
                <a:extLst>
                  <a:ext uri="{0D108BD9-81ED-4DB2-BD59-A6C34878D82A}">
                    <a16:rowId xmlns:a16="http://schemas.microsoft.com/office/drawing/2014/main" val="2067633812"/>
                  </a:ext>
                </a:extLst>
              </a:tr>
              <a:tr h="515403">
                <a:tc>
                  <a:txBody>
                    <a:bodyPr/>
                    <a:lstStyle/>
                    <a:p>
                      <a:pPr algn="ctr">
                        <a:lnSpc>
                          <a:spcPct val="100000"/>
                        </a:lnSpc>
                        <a:spcBef>
                          <a:spcPts val="600"/>
                        </a:spcBef>
                        <a:spcAft>
                          <a:spcPts val="600"/>
                        </a:spcAft>
                      </a:pPr>
                      <a:r>
                        <a:rPr lang="tr-TR" sz="1800">
                          <a:solidFill>
                            <a:schemeClr val="tx1"/>
                          </a:solidFill>
                          <a:effectLst/>
                          <a:latin typeface="Times New Roman" panose="02020603050405020304" pitchFamily="18" charset="0"/>
                          <a:cs typeface="Times New Roman" panose="02020603050405020304" pitchFamily="18" charset="0"/>
                        </a:rPr>
                        <a:t> DERS SAATİ</a:t>
                      </a:r>
                      <a:endParaRPr lang="tr-TR"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978" marR="97978" marT="97978" marB="97978"/>
                </a:tc>
                <a:tc>
                  <a:txBody>
                    <a:bodyPr/>
                    <a:lstStyle/>
                    <a:p>
                      <a:pPr algn="ctr">
                        <a:lnSpc>
                          <a:spcPct val="100000"/>
                        </a:lnSpc>
                        <a:spcBef>
                          <a:spcPts val="600"/>
                        </a:spcBef>
                        <a:spcAft>
                          <a:spcPts val="600"/>
                        </a:spcAft>
                      </a:pPr>
                      <a:r>
                        <a:rPr lang="tr-TR" sz="1800" b="1" dirty="0">
                          <a:solidFill>
                            <a:schemeClr val="tx1"/>
                          </a:solidFill>
                          <a:effectLst/>
                          <a:latin typeface="Times New Roman" panose="02020603050405020304" pitchFamily="18" charset="0"/>
                          <a:cs typeface="Times New Roman" panose="02020603050405020304" pitchFamily="18" charset="0"/>
                        </a:rPr>
                        <a:t>72 ders saati</a:t>
                      </a:r>
                      <a:endParaRPr lang="tr-T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978" marR="97978" marT="97978" marB="97978"/>
                </a:tc>
                <a:tc>
                  <a:txBody>
                    <a:bodyPr/>
                    <a:lstStyle/>
                    <a:p>
                      <a:pPr algn="ctr">
                        <a:lnSpc>
                          <a:spcPct val="100000"/>
                        </a:lnSpc>
                        <a:spcBef>
                          <a:spcPts val="600"/>
                        </a:spcBef>
                        <a:spcAft>
                          <a:spcPts val="600"/>
                        </a:spcAft>
                      </a:pPr>
                      <a:r>
                        <a:rPr lang="tr-TR" sz="1800" b="1" dirty="0">
                          <a:solidFill>
                            <a:schemeClr val="tx1"/>
                          </a:solidFill>
                          <a:effectLst/>
                          <a:latin typeface="Times New Roman" panose="02020603050405020304" pitchFamily="18" charset="0"/>
                          <a:cs typeface="Times New Roman" panose="02020603050405020304" pitchFamily="18" charset="0"/>
                        </a:rPr>
                        <a:t>72 ders saati</a:t>
                      </a:r>
                      <a:endParaRPr lang="tr-T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43" marR="5443" marT="0" marB="0"/>
                </a:tc>
                <a:extLst>
                  <a:ext uri="{0D108BD9-81ED-4DB2-BD59-A6C34878D82A}">
                    <a16:rowId xmlns:a16="http://schemas.microsoft.com/office/drawing/2014/main" val="3261390744"/>
                  </a:ext>
                </a:extLst>
              </a:tr>
              <a:tr h="589731">
                <a:tc>
                  <a:txBody>
                    <a:bodyPr/>
                    <a:lstStyle/>
                    <a:p>
                      <a:pPr algn="ctr">
                        <a:lnSpc>
                          <a:spcPct val="100000"/>
                        </a:lnSpc>
                        <a:spcBef>
                          <a:spcPts val="600"/>
                        </a:spcBef>
                        <a:spcAft>
                          <a:spcPts val="600"/>
                        </a:spcAft>
                      </a:pPr>
                      <a:r>
                        <a:rPr lang="tr-TR" sz="1800">
                          <a:solidFill>
                            <a:schemeClr val="tx1"/>
                          </a:solidFill>
                          <a:effectLst/>
                          <a:latin typeface="Times New Roman" panose="02020603050405020304" pitchFamily="18" charset="0"/>
                          <a:cs typeface="Times New Roman" panose="02020603050405020304" pitchFamily="18" charset="0"/>
                        </a:rPr>
                        <a:t>DERS SAATİ YÜZDESİ</a:t>
                      </a:r>
                      <a:endParaRPr lang="tr-TR"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978" marR="97978" marT="97978" marB="97978"/>
                </a:tc>
                <a:tc>
                  <a:txBody>
                    <a:bodyPr/>
                    <a:lstStyle/>
                    <a:p>
                      <a:pPr algn="ctr">
                        <a:lnSpc>
                          <a:spcPct val="100000"/>
                        </a:lnSpc>
                        <a:spcBef>
                          <a:spcPts val="600"/>
                        </a:spcBef>
                        <a:spcAft>
                          <a:spcPts val="600"/>
                        </a:spcAft>
                      </a:pPr>
                      <a:r>
                        <a:rPr lang="tr-TR" sz="1800" b="1" dirty="0">
                          <a:solidFill>
                            <a:schemeClr val="tx1"/>
                          </a:solidFill>
                          <a:effectLst/>
                          <a:latin typeface="Times New Roman" panose="02020603050405020304" pitchFamily="18" charset="0"/>
                          <a:cs typeface="Times New Roman" panose="02020603050405020304" pitchFamily="18" charset="0"/>
                        </a:rPr>
                        <a:t>% 100</a:t>
                      </a:r>
                      <a:endParaRPr lang="tr-T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978" marR="97978" marT="97978" marB="97978"/>
                </a:tc>
                <a:tc>
                  <a:txBody>
                    <a:bodyPr/>
                    <a:lstStyle/>
                    <a:p>
                      <a:pPr algn="ctr">
                        <a:lnSpc>
                          <a:spcPct val="100000"/>
                        </a:lnSpc>
                        <a:spcBef>
                          <a:spcPts val="600"/>
                        </a:spcBef>
                        <a:spcAft>
                          <a:spcPts val="600"/>
                        </a:spcAft>
                      </a:pPr>
                      <a:r>
                        <a:rPr lang="tr-TR" sz="1800" b="1" dirty="0">
                          <a:solidFill>
                            <a:schemeClr val="tx1"/>
                          </a:solidFill>
                          <a:effectLst/>
                          <a:latin typeface="Times New Roman" panose="02020603050405020304" pitchFamily="18" charset="0"/>
                          <a:cs typeface="Times New Roman" panose="02020603050405020304" pitchFamily="18" charset="0"/>
                        </a:rPr>
                        <a:t>% 100</a:t>
                      </a:r>
                      <a:endParaRPr lang="tr-T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43" marR="5443" marT="0" marB="0"/>
                </a:tc>
                <a:extLst>
                  <a:ext uri="{0D108BD9-81ED-4DB2-BD59-A6C34878D82A}">
                    <a16:rowId xmlns:a16="http://schemas.microsoft.com/office/drawing/2014/main" val="481605555"/>
                  </a:ext>
                </a:extLst>
              </a:tr>
            </a:tbl>
          </a:graphicData>
        </a:graphic>
      </p:graphicFrame>
    </p:spTree>
    <p:extLst>
      <p:ext uri="{BB962C8B-B14F-4D97-AF65-F5344CB8AC3E}">
        <p14:creationId xmlns:p14="http://schemas.microsoft.com/office/powerpoint/2010/main" val="21266397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EB2ABE-5610-B6D4-ACE3-3C8057CB8D13}"/>
              </a:ext>
            </a:extLst>
          </p:cNvPr>
          <p:cNvSpPr>
            <a:spLocks noGrp="1"/>
          </p:cNvSpPr>
          <p:nvPr>
            <p:ph type="title"/>
          </p:nvPr>
        </p:nvSpPr>
        <p:spPr/>
        <p:txBody>
          <a:bodyPr/>
          <a:lstStyle/>
          <a:p>
            <a:pPr algn="ctr"/>
            <a:r>
              <a:rPr lang="tr-TR" dirty="0"/>
              <a:t>DİN KÜLTÜRÜ VE AHLAK BİLGİSİ DERSİ ÖĞRETİM PROGRAMI</a:t>
            </a:r>
          </a:p>
        </p:txBody>
      </p:sp>
      <p:pic>
        <p:nvPicPr>
          <p:cNvPr id="7" name="İçerik Yer Tutucusu 6">
            <a:extLst>
              <a:ext uri="{FF2B5EF4-FFF2-40B4-BE49-F238E27FC236}">
                <a16:creationId xmlns:a16="http://schemas.microsoft.com/office/drawing/2014/main" id="{E7A67B60-C811-C369-19C7-893202FF66BF}"/>
              </a:ext>
            </a:extLst>
          </p:cNvPr>
          <p:cNvPicPr>
            <a:picLocks noGrp="1" noChangeAspect="1"/>
          </p:cNvPicPr>
          <p:nvPr>
            <p:ph idx="1"/>
          </p:nvPr>
        </p:nvPicPr>
        <p:blipFill rotWithShape="1">
          <a:blip r:embed="rId2"/>
          <a:stretch/>
        </p:blipFill>
        <p:spPr>
          <a:xfrm>
            <a:off x="1524168" y="2160588"/>
            <a:ext cx="6903701" cy="3881437"/>
          </a:xfrm>
        </p:spPr>
      </p:pic>
    </p:spTree>
    <p:extLst>
      <p:ext uri="{BB962C8B-B14F-4D97-AF65-F5344CB8AC3E}">
        <p14:creationId xmlns:p14="http://schemas.microsoft.com/office/powerpoint/2010/main" val="3803511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358644-6F3F-13FF-8549-3A08F5239584}"/>
              </a:ext>
            </a:extLst>
          </p:cNvPr>
          <p:cNvSpPr>
            <a:spLocks noGrp="1"/>
          </p:cNvSpPr>
          <p:nvPr>
            <p:ph type="title"/>
          </p:nvPr>
        </p:nvSpPr>
        <p:spPr/>
        <p:txBody>
          <a:bodyPr/>
          <a:lstStyle/>
          <a:p>
            <a:r>
              <a:rPr lang="tr-TR" dirty="0"/>
              <a:t>ÖĞRENME ÇIKTILARI ÇERÇEVESİ</a:t>
            </a:r>
          </a:p>
        </p:txBody>
      </p:sp>
      <p:sp>
        <p:nvSpPr>
          <p:cNvPr id="3" name="İçerik Yer Tutucusu 2">
            <a:extLst>
              <a:ext uri="{FF2B5EF4-FFF2-40B4-BE49-F238E27FC236}">
                <a16:creationId xmlns:a16="http://schemas.microsoft.com/office/drawing/2014/main" id="{BB07DCA3-36CF-41FB-4A7E-2E5CAC282944}"/>
              </a:ext>
            </a:extLst>
          </p:cNvPr>
          <p:cNvSpPr>
            <a:spLocks noGrp="1"/>
          </p:cNvSpPr>
          <p:nvPr>
            <p:ph idx="1"/>
          </p:nvPr>
        </p:nvSpPr>
        <p:spPr/>
        <p:txBody>
          <a:bodyPr>
            <a:normAutofit fontScale="92500" lnSpcReduction="20000"/>
          </a:bodyPr>
          <a:lstStyle/>
          <a:p>
            <a:pPr marL="0" indent="0">
              <a:buNone/>
            </a:pPr>
            <a:r>
              <a:rPr lang="tr-TR" b="1" dirty="0"/>
              <a:t>Kavramsal Beceriler</a:t>
            </a:r>
          </a:p>
          <a:p>
            <a:pPr marL="342900" lvl="0" indent="-342900" algn="just">
              <a:lnSpc>
                <a:spcPct val="150000"/>
              </a:lnSpc>
              <a:buFont typeface="Symbol" panose="05050102010706020507" pitchFamily="18" charset="2"/>
              <a:buChar char=""/>
            </a:pPr>
            <a:r>
              <a:rPr lang="tr-TR" sz="1800" b="1" i="1" kern="100" dirty="0">
                <a:effectLst/>
                <a:latin typeface="Times New Roman" panose="02020603050405020304" pitchFamily="18" charset="0"/>
                <a:ea typeface="Aptos" panose="020B0004020202020204" pitchFamily="34" charset="0"/>
                <a:cs typeface="Times New Roman" panose="02020603050405020304" pitchFamily="18" charset="0"/>
              </a:rPr>
              <a:t>Temel Beceriler</a:t>
            </a:r>
            <a:r>
              <a:rPr lang="tr-TR"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Saymak, okumak, yazmak, çizmek, bulmak, seçmek, belirlemek, işaret etmek, ölçmek, sunmak, çevirmek, kaydetmek</a:t>
            </a:r>
          </a:p>
          <a:p>
            <a:pPr marL="342900" lvl="0" indent="-342900" algn="just">
              <a:lnSpc>
                <a:spcPct val="150000"/>
              </a:lnSpc>
              <a:buFont typeface="Symbol" panose="05050102010706020507" pitchFamily="18" charset="2"/>
              <a:buChar char=""/>
            </a:pPr>
            <a:r>
              <a:rPr lang="tr-TR" sz="1800" b="1" i="1" kern="100" dirty="0">
                <a:effectLst/>
                <a:latin typeface="Times New Roman" panose="02020603050405020304" pitchFamily="18" charset="0"/>
                <a:ea typeface="Aptos" panose="020B0004020202020204" pitchFamily="34" charset="0"/>
                <a:cs typeface="Times New Roman" panose="02020603050405020304" pitchFamily="18" charset="0"/>
              </a:rPr>
              <a:t>Bütünleşik Beceriler</a:t>
            </a: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 i) çelişki giderme, (ii) gözlemleme, (iii) özetleme, (iv) çözümleme, (v) sınıflandırma, (vi) bilgi toplama, (vii) karşılaştırma, (viii) sorgulama, (ix) genelleme, (x) çıkarım yapma, (xi) gözleme dayalı tahmin etme, (xii) mevcut bilgiye/veriye dayalı tahmin etme, (xiii) yapılandırma, (xiv) yorumlama, (xv) yansıtma, (xvi) muhakeme (akıl yürütme), (xvii) değerlendirme, (xviii) tartışma, (xix) mantıksal denetleme ve (xx) sentezleme.</a:t>
            </a:r>
          </a:p>
          <a:p>
            <a:pPr marL="342900" lvl="0" indent="-342900" algn="just">
              <a:lnSpc>
                <a:spcPct val="150000"/>
              </a:lnSpc>
              <a:spcAft>
                <a:spcPts val="800"/>
              </a:spcAft>
              <a:buFont typeface="Symbol" panose="05050102010706020507" pitchFamily="18" charset="2"/>
              <a:buChar char=""/>
            </a:pPr>
            <a:r>
              <a:rPr lang="tr-TR" sz="1800" b="1" i="1" kern="100" dirty="0">
                <a:effectLst/>
                <a:latin typeface="Times New Roman" panose="02020603050405020304" pitchFamily="18" charset="0"/>
                <a:ea typeface="Aptos" panose="020B0004020202020204" pitchFamily="34" charset="0"/>
                <a:cs typeface="Times New Roman" panose="02020603050405020304" pitchFamily="18" charset="0"/>
              </a:rPr>
              <a:t>Üst Düzey Düşünme Becerileri</a:t>
            </a: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 (i) karar verme, (ii) problem çözme ve (iii) eleştirel düşünme</a:t>
            </a:r>
          </a:p>
          <a:p>
            <a:pPr marL="0" indent="0">
              <a:buNone/>
            </a:pPr>
            <a:endParaRPr lang="tr-TR" dirty="0"/>
          </a:p>
        </p:txBody>
      </p:sp>
    </p:spTree>
    <p:extLst>
      <p:ext uri="{BB962C8B-B14F-4D97-AF65-F5344CB8AC3E}">
        <p14:creationId xmlns:p14="http://schemas.microsoft.com/office/powerpoint/2010/main" val="1361651978"/>
      </p:ext>
    </p:extLst>
  </p:cSld>
  <p:clrMapOvr>
    <a:masterClrMapping/>
  </p:clrMapOvr>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640</TotalTime>
  <Words>5422</Words>
  <Application>Microsoft Office PowerPoint</Application>
  <PresentationFormat>Geniş ekran</PresentationFormat>
  <Paragraphs>1010</Paragraphs>
  <Slides>88</Slides>
  <Notes>19</Notes>
  <HiddenSlides>0</HiddenSlides>
  <MMClips>0</MMClips>
  <ScaleCrop>false</ScaleCrop>
  <HeadingPairs>
    <vt:vector size="6" baseType="variant">
      <vt:variant>
        <vt:lpstr>Kullanılan Yazı Tipleri</vt:lpstr>
      </vt:variant>
      <vt:variant>
        <vt:i4>12</vt:i4>
      </vt:variant>
      <vt:variant>
        <vt:lpstr>Tema</vt:lpstr>
      </vt:variant>
      <vt:variant>
        <vt:i4>1</vt:i4>
      </vt:variant>
      <vt:variant>
        <vt:lpstr>Slayt Başlıkları</vt:lpstr>
      </vt:variant>
      <vt:variant>
        <vt:i4>88</vt:i4>
      </vt:variant>
    </vt:vector>
  </HeadingPairs>
  <TitlesOfParts>
    <vt:vector size="101" baseType="lpstr">
      <vt:lpstr>Aptos</vt:lpstr>
      <vt:lpstr>Arial</vt:lpstr>
      <vt:lpstr>Barlow Light</vt:lpstr>
      <vt:lpstr>Barlow Medium</vt:lpstr>
      <vt:lpstr>Barlow SemiBold</vt:lpstr>
      <vt:lpstr>Barlow-SemiBold</vt:lpstr>
      <vt:lpstr>Calibri</vt:lpstr>
      <vt:lpstr>Symbol</vt:lpstr>
      <vt:lpstr>Times New Roman</vt:lpstr>
      <vt:lpstr>Trebuchet MS</vt:lpstr>
      <vt:lpstr>TTKBDikTemelAbece-Bold</vt:lpstr>
      <vt:lpstr>Wingdings 3</vt:lpstr>
      <vt:lpstr>Yüzeyler</vt:lpstr>
      <vt:lpstr>ALTINDAĞ  GÜLPINAR Ş.F.K. İLKOKULU MÜDÜRLÜĞÜ</vt:lpstr>
      <vt:lpstr>TÜRKİYE YÜZYILI MAARİF MODELİ</vt:lpstr>
      <vt:lpstr>ÖĞRETİM PROGRAMLARININ PERSPEKTİFİ</vt:lpstr>
      <vt:lpstr>ÖĞRETİM PROGRAMLARININ PERSPEKTİFİ</vt:lpstr>
      <vt:lpstr>ÖĞRETİM PROGRAMLARININ PERSPEKTİFİ</vt:lpstr>
      <vt:lpstr>ÖĞRETİM PROGRAMLARININ GENEL AMAÇLARI</vt:lpstr>
      <vt:lpstr>ÖĞRENCİ PROFİLİ: YETKİN VE ERDEMLİ İNSAN</vt:lpstr>
      <vt:lpstr>BÜTÜNCÜL EĞİTİM YAKLAŞIMI: TÜRKİYE YÜZYILI MAARİF MODELİ</vt:lpstr>
      <vt:lpstr>ÖĞRENME ÇIKTILARI ÇERÇEVESİ</vt:lpstr>
      <vt:lpstr>ÖĞRENME ÇIKTILARI ÇERÇEVESİ</vt:lpstr>
      <vt:lpstr>ÖĞRENME ÇIKTILARI ÇERÇEVESİ</vt:lpstr>
      <vt:lpstr>ÖĞRENME ÇIKTILARI ÇERÇEVESİ</vt:lpstr>
      <vt:lpstr>ÖĞRENME ÇIKTILARI ÇERÇEVESİ</vt:lpstr>
      <vt:lpstr>ÖĞRENME ÇIKTILARI ÇERÇEVESİ</vt:lpstr>
      <vt:lpstr>ÖĞRENME ÇIKTILARI ÇERÇEVESİ</vt:lpstr>
      <vt:lpstr>PROGRAMLAR ARASI BİLEŞENLER</vt:lpstr>
      <vt:lpstr>PROGRAMLAR ARASI BİLEŞENLER</vt:lpstr>
      <vt:lpstr>PROGRAMLAR ARASI BİLEŞENLER</vt:lpstr>
      <vt:lpstr>PROGRAMLAR ARASI BİLEŞENLER</vt:lpstr>
      <vt:lpstr>ÖĞRENME KANITLARI VE ÖLÇME VE DEĞERLENDİRME</vt:lpstr>
      <vt:lpstr>ÖĞRENME KANITLARI VE ÖLÇME VE DEĞERLENDİRME</vt:lpstr>
      <vt:lpstr>ÖĞRETME-ÖĞRENME YAŞANTILARI</vt:lpstr>
      <vt:lpstr>ÖĞRETME-ÖĞRENME YAŞANTILARI</vt:lpstr>
      <vt:lpstr>ÖĞRETME-ÖĞRENME YAŞANTILARI</vt:lpstr>
      <vt:lpstr>OKUL TEMELLİ PLANLAMA</vt:lpstr>
      <vt:lpstr>PROGRAM DIŞI ETKİNLİKLER</vt:lpstr>
      <vt:lpstr>ÖĞRETMEN YANSITMALARI</vt:lpstr>
      <vt:lpstr>ÖĞRETMEN YANSITMALARI</vt:lpstr>
      <vt:lpstr>ÖĞRETMEN YANSITMALARI</vt:lpstr>
      <vt:lpstr>TÜRKÇE DERSİ ÖĞRETİM PROGRAMI İLKOKUL TÜRKÇE DERSİ TEMEL FELSEFESİ VE ÖZEL AMAÇLARI </vt:lpstr>
      <vt:lpstr>TÜRKÇE DERSİ ÖĞRETİM PROGRAMI İLKOKUL TÜRKÇE DERSİ TEMEL FELSEFESİ VE ÖZEL AMAÇLARI </vt:lpstr>
      <vt:lpstr>TÜRKÇE DERSİ ÖĞRETİM PROGRAMI</vt:lpstr>
      <vt:lpstr>TÜRKÇE DERSİ ÖĞRETİM PROGRAMI</vt:lpstr>
      <vt:lpstr>TÜRKÇE DERSİ ÖĞRETİM PROGRAMI</vt:lpstr>
      <vt:lpstr>TÜRKÇE DERSİ ÖĞRETİM PROGRAMI</vt:lpstr>
      <vt:lpstr>TÜRKÇE DERSİ ÖĞRETİM PROGRAMI İlk Okuma ve Yazma Öğretim Yöntemi </vt:lpstr>
      <vt:lpstr>TÜRKÇE DERSİ ÖĞRETİM PROGRAMI</vt:lpstr>
      <vt:lpstr>TÜRKÇE DERSİ ÖĞRETİM PROGRAMI</vt:lpstr>
      <vt:lpstr>TÜRKÇE DERSİ ÖĞRETİM PROGRAMI</vt:lpstr>
      <vt:lpstr>TÜRKÇE DERSİ ÖĞRETİM PROGRAMI</vt:lpstr>
      <vt:lpstr>TÜRKÇE DERSİ ÖĞRETİM PROGRAMI</vt:lpstr>
      <vt:lpstr>TÜRKÇE DERSİ ÖĞRETİM PROGRAMI</vt:lpstr>
      <vt:lpstr>TÜRKÇE DERSİ ÖĞRETİM PROGRAMI</vt:lpstr>
      <vt:lpstr>TÜRKÇE DERSİ ÖĞRETİM PROGRAMI</vt:lpstr>
      <vt:lpstr>TÜRKÇE DERSİ ÖĞRETİM PROGRAMI</vt:lpstr>
      <vt:lpstr>TÜRKÇE DERSİ ÖĞRETİM PROGRAMI</vt:lpstr>
      <vt:lpstr>TÜRKÇE DERSİ ÖĞRETİM PROGRAMI</vt:lpstr>
      <vt:lpstr>TÜRKÇE DERSİ ÖĞRETİM PROGRAMI</vt:lpstr>
      <vt:lpstr>TÜRKÇE DERSİ ÖĞRETİM PROGRAMI</vt:lpstr>
      <vt:lpstr>MATEMATİK DERSİ ÖĞRETİM PROGRAMI (1,2, 3 VE 4. SINIFLAR)</vt:lpstr>
      <vt:lpstr>MATEMATİK DERSİ ÖĞRETİM PROGRAMI (1,2, 3 VE 4. SINIFLAR)</vt:lpstr>
      <vt:lpstr>MATEMATİK DERSİ ÖĞRETİM PROGRAMI (1,2, 3 VE 4. SINIFLAR)</vt:lpstr>
      <vt:lpstr>MATEMATİK DERSİ ÖĞRETİM PROGRAMI (1,2, 3 VE 4. SINIFLAR)</vt:lpstr>
      <vt:lpstr>MATEMATİK DERSİ ÖĞRETİM PROGRAMI (1,2, 3 VE 4. SINIFLAR)</vt:lpstr>
      <vt:lpstr>MATEMATİK DERSİ ÖĞRETİM PROGRAMI</vt:lpstr>
      <vt:lpstr>MATEMATİK DERSİ ÖĞRETİM PROGRAMI</vt:lpstr>
      <vt:lpstr>MATEMATİK DERSİ ÖĞRETİM PROGRAMI</vt:lpstr>
      <vt:lpstr>MATEMATİK DERSİ ÖĞRETİM PROGRAMI</vt:lpstr>
      <vt:lpstr>MATEMATİK DERSİ ÖĞRETİM PROGRAMI</vt:lpstr>
      <vt:lpstr>HAYAT BİLGİSİ DERSİ ÖĞRETİM PROGRAMI’NIN UYGULANMASINA İLİŞKİN ESASLAR</vt:lpstr>
      <vt:lpstr>HAYAT BİLGİSİ DERSİ ÖĞRETİM PROGRAMI’NIN UYGULANMASINA İLİŞKİN ESASLAR</vt:lpstr>
      <vt:lpstr>HAYAT BİLGİSİ DERSİ ÖĞRETİM PROGRAMI’NIN UYGULANMASINA İLİŞKİN ESASLAR</vt:lpstr>
      <vt:lpstr>HAYAT BİLGİSİ DERSİ ÖĞRETİM PROGRAMI  ÖĞRENME ALANLARI, ÖĞRENME ÇIKTI SAYISI VE SÜRE TABLOSU</vt:lpstr>
      <vt:lpstr>HAYAT BİLGİSİ DERSİ ÖĞRETİM PROGRAMI SINIF DÜZEYLERİNE AİT ÖĞRENME ALANLARI </vt:lpstr>
      <vt:lpstr>HAYAT BİLGİSİ DERSİ ÖĞRETİM PROGRAMI  ÖĞRENME ALANLARI, ÖĞRENME ÇIKTI SAYISI VE SÜRE TABLOSU</vt:lpstr>
      <vt:lpstr>HAYAT BİLGİSİ DERSİ ÖĞRETİM PROGRAMI  ÖĞRENME ALANLARI, ÖĞRENME ÇIKTI SAYISI VE SÜRE TABLOSU</vt:lpstr>
      <vt:lpstr>SOSYAL BİLGİLER DERSİ ÖĞRETİM PROGRAMI (4. SINIF)</vt:lpstr>
      <vt:lpstr>SOSYAL BİLGİLER DERSİ ÖĞRETİM PROGRAMI (4. SINIF)</vt:lpstr>
      <vt:lpstr>SOSYAL BİLGİLER DERSİ ÖĞRETİM PROGRAMI (4. SINIF)</vt:lpstr>
      <vt:lpstr>FEN BİLİMLERİ DERSİ ÖĞRETİM PROGRAMI (3. ve 4. SINIF)</vt:lpstr>
      <vt:lpstr>FEN BİLİMLERİ DERSİ ÖĞRETİM PROGRAMI TEMEL FELSEFESİ VE ÖZEL AMAÇLARI</vt:lpstr>
      <vt:lpstr>FEN BİLİMLERİ DERSİ 2018 ÖĞRETİM PROGRAMI (3.SINIF)</vt:lpstr>
      <vt:lpstr>FEN BİLİMLERİ DERSİ 2024 ÖĞRETİM PROGRAMI (3.SINIF)</vt:lpstr>
      <vt:lpstr>FEN BİLİMLERİ DERSİ ÖĞRETİM PROGRAMI (3. SINIF)</vt:lpstr>
      <vt:lpstr>FEN BİLİMLERİ DERSİ 2018 ÖĞRETİM PROGRAMI (4.SINIF)</vt:lpstr>
      <vt:lpstr>FEN BİLİMLERİ DERSİ 2024 ÖĞRETİM PROGRAMI (4.SINIF)</vt:lpstr>
      <vt:lpstr>FEN BİLİMLERİ DERSİ ÖĞRETİM PROGRAMI (4.SINIF)</vt:lpstr>
      <vt:lpstr>İNSAN HAKLARI, VATANDAŞLIK VE DEMOKRASİ  (4. SINIF)</vt:lpstr>
      <vt:lpstr>İNSAN HAKLARI, VATANDAŞLIK VE DEMOKRASİ  (4. SINIF)</vt:lpstr>
      <vt:lpstr>İNSAN HAKLARI, VATANDAŞLIK VE DEMOKRASİ  (4. SINIF)</vt:lpstr>
      <vt:lpstr>İNSAN HAKLARI, VATANDAŞLIK VE DEMOKRASİ  (4. SINIF)</vt:lpstr>
      <vt:lpstr>DİN KÜLTÜRÜ VE AHLAK BİLGİSİ DERSİ (4.SINIF)</vt:lpstr>
      <vt:lpstr>DİN KÜLTÜRÜ VE AHLAK BİLGİSİ DERSİ (4.SINIF)</vt:lpstr>
      <vt:lpstr>DİN KÜLTÜRÜ VE AHLAK BİLGİSİ DERSİ ÖĞRETİM PROGRAMININ ÖZEL AMAÇLARI</vt:lpstr>
      <vt:lpstr>DİN KÜLTÜRÜ VE AHLAK BİLGİSİ DERSİ ÖĞRETİM PROGRAMININ ÖZEL AMAÇLARI</vt:lpstr>
      <vt:lpstr>DİN KÜLTÜRÜ VE AHLAK BİLGİSİ DERSİ ÖĞRETİM PROGRAMININ ÖZEL AMAÇLARI</vt:lpstr>
      <vt:lpstr>DİN KÜLTÜRÜ VE AHLAK BİLGİSİ DERSİ ÖĞRETİM PROGRAMI</vt:lpstr>
      <vt:lpstr>DİN KÜLTÜRÜ VE AHLAK BİLGİSİ DERSİ ÖĞRETİM PROGRAMI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Ertuğrul ÇAM</dc:creator>
  <cp:lastModifiedBy>Sony</cp:lastModifiedBy>
  <cp:revision>78</cp:revision>
  <dcterms:created xsi:type="dcterms:W3CDTF">2024-04-28T17:27:21Z</dcterms:created>
  <dcterms:modified xsi:type="dcterms:W3CDTF">2024-06-19T16:23:27Z</dcterms:modified>
</cp:coreProperties>
</file>